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716" r:id="rId3"/>
    <p:sldMasterId id="2147483744" r:id="rId4"/>
    <p:sldMasterId id="2147483772" r:id="rId5"/>
  </p:sldMasterIdLst>
  <p:sldIdLst>
    <p:sldId id="256" r:id="rId6"/>
    <p:sldId id="555" r:id="rId7"/>
    <p:sldId id="336" r:id="rId8"/>
    <p:sldId id="337" r:id="rId9"/>
    <p:sldId id="349" r:id="rId10"/>
    <p:sldId id="359" r:id="rId11"/>
    <p:sldId id="358" r:id="rId12"/>
    <p:sldId id="357" r:id="rId13"/>
    <p:sldId id="356" r:id="rId14"/>
    <p:sldId id="355" r:id="rId15"/>
    <p:sldId id="354" r:id="rId16"/>
    <p:sldId id="353" r:id="rId17"/>
    <p:sldId id="352" r:id="rId18"/>
    <p:sldId id="351" r:id="rId19"/>
    <p:sldId id="348" r:id="rId20"/>
    <p:sldId id="557" r:id="rId21"/>
    <p:sldId id="338" r:id="rId22"/>
    <p:sldId id="497" r:id="rId23"/>
    <p:sldId id="559" r:id="rId24"/>
    <p:sldId id="544" r:id="rId25"/>
    <p:sldId id="500" r:id="rId26"/>
    <p:sldId id="546" r:id="rId27"/>
    <p:sldId id="545" r:id="rId28"/>
    <p:sldId id="560" r:id="rId29"/>
    <p:sldId id="496" r:id="rId30"/>
    <p:sldId id="505" r:id="rId31"/>
    <p:sldId id="561" r:id="rId32"/>
    <p:sldId id="541" r:id="rId33"/>
    <p:sldId id="563" r:id="rId34"/>
    <p:sldId id="339" r:id="rId35"/>
    <p:sldId id="564" r:id="rId36"/>
    <p:sldId id="456" r:id="rId37"/>
    <p:sldId id="365" r:id="rId38"/>
    <p:sldId id="457" r:id="rId39"/>
    <p:sldId id="364" r:id="rId40"/>
    <p:sldId id="458" r:id="rId41"/>
    <p:sldId id="369" r:id="rId42"/>
    <p:sldId id="460" r:id="rId43"/>
    <p:sldId id="366" r:id="rId44"/>
    <p:sldId id="459" r:id="rId45"/>
    <p:sldId id="566" r:id="rId46"/>
    <p:sldId id="509" r:id="rId47"/>
    <p:sldId id="340" r:id="rId48"/>
    <p:sldId id="408" r:id="rId49"/>
    <p:sldId id="410" r:id="rId50"/>
    <p:sldId id="411" r:id="rId51"/>
    <p:sldId id="407" r:id="rId52"/>
    <p:sldId id="409" r:id="rId53"/>
    <p:sldId id="412" r:id="rId54"/>
    <p:sldId id="413" r:id="rId55"/>
    <p:sldId id="414" r:id="rId56"/>
    <p:sldId id="415" r:id="rId57"/>
    <p:sldId id="416" r:id="rId58"/>
    <p:sldId id="417" r:id="rId59"/>
    <p:sldId id="418" r:id="rId60"/>
    <p:sldId id="419" r:id="rId61"/>
    <p:sldId id="420" r:id="rId62"/>
    <p:sldId id="421" r:id="rId63"/>
    <p:sldId id="422" r:id="rId64"/>
    <p:sldId id="423" r:id="rId65"/>
    <p:sldId id="568" r:id="rId66"/>
    <p:sldId id="342" r:id="rId67"/>
    <p:sldId id="527" r:id="rId68"/>
    <p:sldId id="529" r:id="rId69"/>
    <p:sldId id="382" r:id="rId70"/>
    <p:sldId id="543" r:id="rId71"/>
    <p:sldId id="570" r:id="rId72"/>
    <p:sldId id="343" r:id="rId73"/>
    <p:sldId id="345" r:id="rId74"/>
    <p:sldId id="530" r:id="rId75"/>
    <p:sldId id="574" r:id="rId76"/>
    <p:sldId id="385" r:id="rId77"/>
    <p:sldId id="511" r:id="rId78"/>
    <p:sldId id="400" r:id="rId79"/>
    <p:sldId id="547" r:id="rId80"/>
    <p:sldId id="390" r:id="rId81"/>
    <p:sldId id="548" r:id="rId82"/>
    <p:sldId id="471" r:id="rId83"/>
    <p:sldId id="549" r:id="rId84"/>
    <p:sldId id="490" r:id="rId85"/>
    <p:sldId id="550" r:id="rId86"/>
    <p:sldId id="523" r:id="rId87"/>
    <p:sldId id="551" r:id="rId88"/>
    <p:sldId id="483" r:id="rId89"/>
    <p:sldId id="553" r:id="rId90"/>
    <p:sldId id="572" r:id="rId91"/>
    <p:sldId id="493" r:id="rId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2" autoAdjust="0"/>
  </p:normalViewPr>
  <p:slideViewPr>
    <p:cSldViewPr>
      <p:cViewPr>
        <p:scale>
          <a:sx n="70" d="100"/>
          <a:sy n="70" d="100"/>
        </p:scale>
        <p:origin x="-1374" y="-90"/>
      </p:cViewPr>
      <p:guideLst>
        <p:guide orient="horz" pos="2160"/>
        <p:guide pos="2880"/>
      </p:guideLst>
    </p:cSldViewPr>
  </p:slideViewPr>
  <p:notesTextViewPr>
    <p:cViewPr>
      <p:scale>
        <a:sx n="1" d="1"/>
        <a:sy n="1" d="1"/>
      </p:scale>
      <p:origin x="0" y="0"/>
    </p:cViewPr>
  </p:notesTextViewPr>
  <p:sorterViewPr>
    <p:cViewPr>
      <p:scale>
        <a:sx n="100" d="100"/>
        <a:sy n="100" d="100"/>
      </p:scale>
      <p:origin x="0" y="1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slide" Target="slides/slide84.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45E7180-FCC4-4392-943B-39E200BD1F0D}" type="datetimeFigureOut">
              <a:rPr lang="en-GB" smtClean="0"/>
              <a:t>27/04/2019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2660257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5E7180-FCC4-4392-943B-39E200BD1F0D}" type="datetimeFigureOut">
              <a:rPr lang="en-GB" smtClean="0"/>
              <a:t>27/04/2019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582543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5E7180-FCC4-4392-943B-39E200BD1F0D}" type="datetimeFigureOut">
              <a:rPr lang="en-GB" smtClean="0"/>
              <a:t>27/04/2019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1977145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AEDBFC-E526-4862-8D6D-322895BA80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7609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6FEA3A-D8C6-49F7-91C2-80E0EC3DBA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0724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C7DA9E-F4C1-4DA9-83E7-9E9282EB3B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9265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3229AF-4F91-4CCC-8161-F992AD4358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8546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AEEA9AF-219C-407B-84D7-4058149D20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811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11C769A-D630-4A28-B26C-7FF740BE86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5714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FDA469F-E662-4E8E-9D6C-C868DD9972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53323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9037B5-872A-405F-B9A0-FA646ED5DE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1240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5E7180-FCC4-4392-943B-39E200BD1F0D}" type="datetimeFigureOut">
              <a:rPr lang="en-GB" smtClean="0"/>
              <a:t>27/04/2019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457690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38943E-D3DF-4B72-A17F-F4AFC3DF3C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779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DEBE4A-1BA7-45A5-8D6D-C08B918DAF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7104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5CDAE6-306D-4BFE-A82E-6FEA1B83E9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1681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2835F47-1979-4157-A6F4-B4D396F458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0944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6A43C2-9D87-431E-838E-6C121FDC38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66952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AEDBFC-E526-4862-8D6D-322895BA80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45108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6FEA3A-D8C6-49F7-91C2-80E0EC3DBA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92076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C7DA9E-F4C1-4DA9-83E7-9E9282EB3B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90964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3229AF-4F91-4CCC-8161-F992AD4358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1835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AEEA9AF-219C-407B-84D7-4058149D20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4319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5E7180-FCC4-4392-943B-39E200BD1F0D}" type="datetimeFigureOut">
              <a:rPr lang="en-GB" smtClean="0"/>
              <a:t>27/04/2019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41129485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11C769A-D630-4A28-B26C-7FF740BE86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69951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FDA469F-E662-4E8E-9D6C-C868DD9972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1994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9037B5-872A-405F-B9A0-FA646ED5DE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39066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38943E-D3DF-4B72-A17F-F4AFC3DF3C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90488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DEBE4A-1BA7-45A5-8D6D-C08B918DAF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66007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5CDAE6-306D-4BFE-A82E-6FEA1B83E9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93677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2835F47-1979-4157-A6F4-B4D396F458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84914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6A43C2-9D87-431E-838E-6C121FDC38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72567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AEDBFC-E526-4862-8D6D-322895BA80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10566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6FEA3A-D8C6-49F7-91C2-80E0EC3DBA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6124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45E7180-FCC4-4392-943B-39E200BD1F0D}" type="datetimeFigureOut">
              <a:rPr lang="en-GB" smtClean="0"/>
              <a:t>27/04/2019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3397778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C7DA9E-F4C1-4DA9-83E7-9E9282EB3B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8363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3229AF-4F91-4CCC-8161-F992AD4358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3919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AEEA9AF-219C-407B-84D7-4058149D20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92045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11C769A-D630-4A28-B26C-7FF740BE86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91216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FDA469F-E662-4E8E-9D6C-C868DD9972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09376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9037B5-872A-405F-B9A0-FA646ED5DE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3298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38943E-D3DF-4B72-A17F-F4AFC3DF3C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17846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DEBE4A-1BA7-45A5-8D6D-C08B918DAF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67026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5CDAE6-306D-4BFE-A82E-6FEA1B83E9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3846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2835F47-1979-4157-A6F4-B4D396F458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2023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45E7180-FCC4-4392-943B-39E200BD1F0D}" type="datetimeFigureOut">
              <a:rPr lang="en-GB" smtClean="0"/>
              <a:t>27/04/2019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7110982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6A43C2-9D87-431E-838E-6C121FDC38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84469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565566-00B7-4117-A772-7AEFBC721F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67940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C02AC9-72E1-4A73-B704-83947447F8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68356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370895-53F5-49CF-B400-FD4A2557E2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61050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FC69D4-A957-4DE6-86D5-2A286C19DD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64800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E82413E-A648-467D-A8CF-B15FAE7AC1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21669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244672A-1EF5-4276-AE34-D641FCC12F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49420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E7ABF99-7C14-4FD8-AEC7-879FCFBE70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73860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5F66BD-D92E-43D3-8F36-01D93CEB66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13861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060E2C-6B65-45D9-83A7-1698C41217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4139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45E7180-FCC4-4392-943B-39E200BD1F0D}" type="datetimeFigureOut">
              <a:rPr lang="en-GB" smtClean="0"/>
              <a:t>27/04/2019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25328808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E08C80-79D1-426B-BF13-2C6B26D779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64587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1EB2D7-4599-4859-B9F0-86E17C4936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13905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6EA380E-676A-4AB5-BA53-67B40C75EF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51012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E4FD9E-9E46-415F-A1EC-B380397F1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2625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E7180-FCC4-4392-943B-39E200BD1F0D}" type="datetimeFigureOut">
              <a:rPr lang="en-GB" smtClean="0"/>
              <a:t>27/04/2019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489710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5E7180-FCC4-4392-943B-39E200BD1F0D}" type="datetimeFigureOut">
              <a:rPr lang="en-GB" smtClean="0"/>
              <a:t>27/04/2019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4274655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5E7180-FCC4-4392-943B-39E200BD1F0D}" type="datetimeFigureOut">
              <a:rPr lang="en-GB" smtClean="0"/>
              <a:t>27/04/2019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981275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5E7180-FCC4-4392-943B-39E200BD1F0D}" type="datetimeFigureOut">
              <a:rPr lang="en-GB" smtClean="0"/>
              <a:t>27/04/2019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0CD13-7F81-4B20-99F6-83CCD0C5A072}" type="slidenum">
              <a:rPr lang="en-GB" smtClean="0"/>
              <a:t>‹#›</a:t>
            </a:fld>
            <a:endParaRPr lang="en-GB"/>
          </a:p>
        </p:txBody>
      </p:sp>
    </p:spTree>
    <p:extLst>
      <p:ext uri="{BB962C8B-B14F-4D97-AF65-F5344CB8AC3E}">
        <p14:creationId xmlns:p14="http://schemas.microsoft.com/office/powerpoint/2010/main" val="672582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9671704-7995-4EBC-A92F-31B88D1BE28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25736042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9671704-7995-4EBC-A92F-31B88D1BE28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98487175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79671704-7995-4EBC-A92F-31B88D1BE28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36719424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B1F6049-C8AA-489A-84E9-42A360995588}"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487013001"/>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6.xml"/></Relationships>
</file>

<file path=ppt/slides/_rels/slide7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6.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6.xml"/></Relationships>
</file>

<file path=ppt/slides/_rels/slide8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7.xml.rels><?xml version="1.0" encoding="UTF-8" standalone="yes"?>
<Relationships xmlns="http://schemas.openxmlformats.org/package/2006/relationships"><Relationship Id="rId2" Type="http://schemas.openxmlformats.org/officeDocument/2006/relationships/hyperlink" Target="http://www.greyhoundderby.com/" TargetMode="Externa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1080119"/>
          </a:xfrm>
        </p:spPr>
        <p:txBody>
          <a:bodyPr>
            <a:normAutofit fontScale="90000"/>
          </a:bodyPr>
          <a:lstStyle/>
          <a:p>
            <a:r>
              <a:rPr lang="en-GB" dirty="0" smtClean="0"/>
              <a:t>Welcome to the Chilton Church Quiz</a:t>
            </a:r>
            <a:endParaRPr lang="en-GB" dirty="0"/>
          </a:p>
        </p:txBody>
      </p:sp>
      <p:sp>
        <p:nvSpPr>
          <p:cNvPr id="3" name="Subtitle 2"/>
          <p:cNvSpPr>
            <a:spLocks noGrp="1"/>
          </p:cNvSpPr>
          <p:nvPr>
            <p:ph type="subTitle" idx="1"/>
          </p:nvPr>
        </p:nvSpPr>
        <p:spPr>
          <a:xfrm>
            <a:off x="1403648" y="692697"/>
            <a:ext cx="6840760" cy="936104"/>
          </a:xfrm>
        </p:spPr>
        <p:txBody>
          <a:bodyPr>
            <a:normAutofit/>
          </a:bodyPr>
          <a:lstStyle/>
          <a:p>
            <a:endParaRPr lang="en-GB" dirty="0" smtClean="0">
              <a:solidFill>
                <a:schemeClr val="tx1"/>
              </a:solidFill>
            </a:endParaRPr>
          </a:p>
          <a:p>
            <a:endParaRPr lang="en-GB" dirty="0">
              <a:solidFill>
                <a:schemeClr val="tx1"/>
              </a:solidFill>
            </a:endParaRPr>
          </a:p>
        </p:txBody>
      </p:sp>
      <p:sp>
        <p:nvSpPr>
          <p:cNvPr id="7" name="Subtitle 6"/>
          <p:cNvSpPr>
            <a:spLocks noGrp="1"/>
          </p:cNvSpPr>
          <p:nvPr>
            <p:ph type="subTitle" idx="1"/>
          </p:nvPr>
        </p:nvSpPr>
        <p:spPr/>
        <p:txBody>
          <a:bodyPr/>
          <a:lstStyle/>
          <a:p>
            <a:endParaRPr lang="en-GB" dirty="0"/>
          </a:p>
        </p:txBody>
      </p:sp>
      <p:sp>
        <p:nvSpPr>
          <p:cNvPr id="4" name="TextBox 3"/>
          <p:cNvSpPr txBox="1"/>
          <p:nvPr/>
        </p:nvSpPr>
        <p:spPr>
          <a:xfrm>
            <a:off x="2843808" y="1700808"/>
            <a:ext cx="4176464" cy="523220"/>
          </a:xfrm>
          <a:prstGeom prst="rect">
            <a:avLst/>
          </a:prstGeom>
          <a:noFill/>
        </p:spPr>
        <p:txBody>
          <a:bodyPr wrap="square" rtlCol="0">
            <a:spAutoFit/>
          </a:bodyPr>
          <a:lstStyle/>
          <a:p>
            <a:r>
              <a:rPr lang="en-GB" sz="2800" dirty="0" smtClean="0"/>
              <a:t>Saturday 27</a:t>
            </a:r>
            <a:r>
              <a:rPr lang="en-GB" sz="2800" baseline="30000" dirty="0" smtClean="0"/>
              <a:t>th</a:t>
            </a:r>
            <a:r>
              <a:rPr lang="en-GB" sz="2800" dirty="0" smtClean="0"/>
              <a:t> April 2019</a:t>
            </a:r>
            <a:endParaRPr lang="en-GB" sz="2800" dirty="0"/>
          </a:p>
        </p:txBody>
      </p:sp>
      <p:pic>
        <p:nvPicPr>
          <p:cNvPr id="1027" name="Picture 3" descr="C:\Users\john\Desktop\chilt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348880"/>
            <a:ext cx="6466082" cy="3746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526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a:t>Question of Sport</a:t>
            </a:r>
            <a:br>
              <a:rPr lang="en-GB" sz="2800" dirty="0"/>
            </a:br>
            <a:r>
              <a:rPr lang="en-GB" sz="2800" dirty="0"/>
              <a:t>Famous Sportswomen</a:t>
            </a:r>
            <a:br>
              <a:rPr lang="en-GB" sz="2800" dirty="0"/>
            </a:br>
            <a:r>
              <a:rPr lang="en-GB" sz="2800" dirty="0"/>
              <a:t>5 pts per woman (Bonus 5 pts for their Nationality)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2445761"/>
              </p:ext>
            </p:extLst>
          </p:nvPr>
        </p:nvGraphicFramePr>
        <p:xfrm>
          <a:off x="457200" y="1600200"/>
          <a:ext cx="8229600" cy="37541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r>
              <a:tr h="370840">
                <a:tc>
                  <a:txBody>
                    <a:bodyPr/>
                    <a:lstStyle/>
                    <a:p>
                      <a:pPr algn="ctr"/>
                      <a:r>
                        <a:rPr lang="en-GB" dirty="0" smtClean="0"/>
                        <a:t>11 </a:t>
                      </a:r>
                      <a:endParaRPr lang="en-GB" dirty="0"/>
                    </a:p>
                  </a:txBody>
                  <a:tcPr/>
                </a:tc>
                <a:tc>
                  <a:txBody>
                    <a:bodyPr/>
                    <a:lstStyle/>
                    <a:p>
                      <a:pPr algn="ctr"/>
                      <a:r>
                        <a:rPr lang="en-GB" dirty="0" smtClean="0"/>
                        <a:t>12 </a:t>
                      </a:r>
                      <a:endParaRPr lang="en-GB" dirty="0"/>
                    </a:p>
                  </a:txBody>
                  <a:tcPr/>
                </a:tc>
              </a:tr>
            </a:tbl>
          </a:graphicData>
        </a:graphic>
      </p:graphicFrame>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72673"/>
            <a:ext cx="3816424" cy="2718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970065"/>
            <a:ext cx="3816424" cy="2523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1866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a:t>Question of Sport</a:t>
            </a:r>
            <a:br>
              <a:rPr lang="en-GB" sz="2800" dirty="0"/>
            </a:br>
            <a:r>
              <a:rPr lang="en-GB" sz="2800" dirty="0"/>
              <a:t>Famous Sportswomen</a:t>
            </a:r>
            <a:br>
              <a:rPr lang="en-GB" sz="2800" dirty="0"/>
            </a:br>
            <a:r>
              <a:rPr lang="en-GB" sz="2800" dirty="0"/>
              <a:t>5 pts per woman (Bonus 5 pts for their Nationality)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72059956"/>
              </p:ext>
            </p:extLst>
          </p:nvPr>
        </p:nvGraphicFramePr>
        <p:xfrm>
          <a:off x="457200" y="1600200"/>
          <a:ext cx="8229600" cy="402844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r>
              <a:tr h="370840">
                <a:tc>
                  <a:txBody>
                    <a:bodyPr/>
                    <a:lstStyle/>
                    <a:p>
                      <a:pPr algn="ctr"/>
                      <a:r>
                        <a:rPr lang="en-GB" dirty="0" smtClean="0"/>
                        <a:t>13 </a:t>
                      </a:r>
                      <a:endParaRPr lang="en-GB" dirty="0"/>
                    </a:p>
                  </a:txBody>
                  <a:tcPr/>
                </a:tc>
                <a:tc>
                  <a:txBody>
                    <a:bodyPr/>
                    <a:lstStyle/>
                    <a:p>
                      <a:pPr algn="ctr"/>
                      <a:r>
                        <a:rPr lang="en-GB" dirty="0" smtClean="0"/>
                        <a:t>14 </a:t>
                      </a:r>
                      <a:endParaRPr lang="en-GB" dirty="0"/>
                    </a:p>
                  </a:txBody>
                  <a:tcPr/>
                </a:tc>
              </a:tr>
            </a:tbl>
          </a:graphicData>
        </a:graphic>
      </p:graphicFrame>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828" y="1746334"/>
            <a:ext cx="3590925"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955622"/>
            <a:ext cx="3744416" cy="2915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1866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a:t>Question of Sport</a:t>
            </a:r>
            <a:br>
              <a:rPr lang="en-GB" sz="2800" dirty="0"/>
            </a:br>
            <a:r>
              <a:rPr lang="en-GB" sz="2800" dirty="0"/>
              <a:t>Famous Sportswomen</a:t>
            </a:r>
            <a:br>
              <a:rPr lang="en-GB" sz="2800" dirty="0"/>
            </a:br>
            <a:r>
              <a:rPr lang="en-GB" sz="2800" dirty="0"/>
              <a:t>5 pts per woman (Bonus 5 pts for their Nationality)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34759363"/>
              </p:ext>
            </p:extLst>
          </p:nvPr>
        </p:nvGraphicFramePr>
        <p:xfrm>
          <a:off x="457200" y="1600200"/>
          <a:ext cx="8229600" cy="37541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r>
              <a:tr h="370840">
                <a:tc>
                  <a:txBody>
                    <a:bodyPr/>
                    <a:lstStyle/>
                    <a:p>
                      <a:pPr algn="ctr"/>
                      <a:r>
                        <a:rPr lang="en-GB" dirty="0" smtClean="0"/>
                        <a:t>15 </a:t>
                      </a:r>
                      <a:endParaRPr lang="en-GB" dirty="0"/>
                    </a:p>
                  </a:txBody>
                  <a:tcPr/>
                </a:tc>
                <a:tc>
                  <a:txBody>
                    <a:bodyPr/>
                    <a:lstStyle/>
                    <a:p>
                      <a:pPr algn="ctr"/>
                      <a:r>
                        <a:rPr lang="en-GB" dirty="0" smtClean="0"/>
                        <a:t>16 </a:t>
                      </a:r>
                      <a:endParaRPr lang="en-GB" dirty="0"/>
                    </a:p>
                  </a:txBody>
                  <a:tcPr/>
                </a:tc>
              </a:tr>
            </a:tbl>
          </a:graphicData>
        </a:graphic>
      </p:graphicFrame>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44824"/>
            <a:ext cx="3590925"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844824"/>
            <a:ext cx="3405842"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1866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a:t>Question of Sport</a:t>
            </a:r>
            <a:br>
              <a:rPr lang="en-GB" sz="2800" dirty="0"/>
            </a:br>
            <a:r>
              <a:rPr lang="en-GB" sz="2800" dirty="0"/>
              <a:t>Famous Sportswomen</a:t>
            </a:r>
            <a:br>
              <a:rPr lang="en-GB" sz="2800" dirty="0"/>
            </a:br>
            <a:r>
              <a:rPr lang="en-GB" sz="2800" dirty="0"/>
              <a:t>5 pts per woman (Bonus 5 pts for their Nationality)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73929507"/>
              </p:ext>
            </p:extLst>
          </p:nvPr>
        </p:nvGraphicFramePr>
        <p:xfrm>
          <a:off x="457200" y="1600200"/>
          <a:ext cx="8229600" cy="402844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r>
              <a:tr h="370840">
                <a:tc>
                  <a:txBody>
                    <a:bodyPr/>
                    <a:lstStyle/>
                    <a:p>
                      <a:pPr algn="ctr"/>
                      <a:r>
                        <a:rPr lang="en-GB" dirty="0" smtClean="0"/>
                        <a:t>17 </a:t>
                      </a:r>
                      <a:endParaRPr lang="en-GB" dirty="0"/>
                    </a:p>
                  </a:txBody>
                  <a:tcPr/>
                </a:tc>
                <a:tc>
                  <a:txBody>
                    <a:bodyPr/>
                    <a:lstStyle/>
                    <a:p>
                      <a:pPr algn="ctr"/>
                      <a:r>
                        <a:rPr lang="en-GB" dirty="0" smtClean="0"/>
                        <a:t>18 </a:t>
                      </a:r>
                      <a:endParaRPr lang="en-GB" dirty="0"/>
                    </a:p>
                  </a:txBody>
                  <a:tcPr/>
                </a:tc>
              </a:tr>
            </a:tbl>
          </a:graphicData>
        </a:graphic>
      </p:graphicFrame>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797777"/>
            <a:ext cx="2376264" cy="3226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967635"/>
            <a:ext cx="3456384" cy="2613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1866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a:t>Question of Sport</a:t>
            </a:r>
            <a:br>
              <a:rPr lang="en-GB" sz="2800" dirty="0"/>
            </a:br>
            <a:r>
              <a:rPr lang="en-GB" sz="2800" dirty="0"/>
              <a:t>Famous Sportswomen</a:t>
            </a:r>
            <a:br>
              <a:rPr lang="en-GB" sz="2800" dirty="0"/>
            </a:br>
            <a:r>
              <a:rPr lang="en-GB" sz="2800" dirty="0"/>
              <a:t>5 pts per woman (Bonus 5 pts for their Nationality)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83316415"/>
              </p:ext>
            </p:extLst>
          </p:nvPr>
        </p:nvGraphicFramePr>
        <p:xfrm>
          <a:off x="457200" y="1600200"/>
          <a:ext cx="8229600" cy="37541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r>
              <a:tr h="370840">
                <a:tc>
                  <a:txBody>
                    <a:bodyPr/>
                    <a:lstStyle/>
                    <a:p>
                      <a:pPr algn="ctr"/>
                      <a:r>
                        <a:rPr lang="en-GB" dirty="0" smtClean="0"/>
                        <a:t>19 </a:t>
                      </a:r>
                      <a:endParaRPr lang="en-GB" dirty="0"/>
                    </a:p>
                  </a:txBody>
                  <a:tcPr/>
                </a:tc>
                <a:tc>
                  <a:txBody>
                    <a:bodyPr/>
                    <a:lstStyle/>
                    <a:p>
                      <a:pPr algn="ctr"/>
                      <a:r>
                        <a:rPr lang="en-GB" dirty="0" smtClean="0"/>
                        <a:t>20 </a:t>
                      </a:r>
                      <a:endParaRPr lang="en-GB" dirty="0"/>
                    </a:p>
                  </a:txBody>
                  <a:tcPr/>
                </a:tc>
              </a:tr>
            </a:tbl>
          </a:graphicData>
        </a:graphic>
      </p:graphicFrame>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12775"/>
            <a:ext cx="3672408" cy="3064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007252"/>
            <a:ext cx="3600400" cy="2675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18666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5</a:t>
            </a:r>
            <a:r>
              <a:rPr lang="en-GB" sz="2800" dirty="0" smtClean="0"/>
              <a:t> pts per competitor (Bonus 5 pts per Nationality)</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81508612"/>
              </p:ext>
            </p:extLst>
          </p:nvPr>
        </p:nvGraphicFramePr>
        <p:xfrm>
          <a:off x="457200" y="1600200"/>
          <a:ext cx="8229600" cy="3977640"/>
        </p:xfrm>
        <a:graphic>
          <a:graphicData uri="http://schemas.openxmlformats.org/drawingml/2006/table">
            <a:tbl>
              <a:tblPr firstRow="1" bandRow="1">
                <a:tableStyleId>{BC89EF96-8CEA-46FF-86C4-4CE0E7609802}</a:tableStyleId>
              </a:tblPr>
              <a:tblGrid>
                <a:gridCol w="658416"/>
                <a:gridCol w="1944216"/>
                <a:gridCol w="1368152"/>
                <a:gridCol w="576064"/>
                <a:gridCol w="2160240"/>
                <a:gridCol w="1522512"/>
              </a:tblGrid>
              <a:tr h="370840">
                <a:tc>
                  <a:txBody>
                    <a:bodyPr/>
                    <a:lstStyle/>
                    <a:p>
                      <a:pPr algn="ctr"/>
                      <a:r>
                        <a:rPr lang="en-GB" b="0" dirty="0" smtClean="0"/>
                        <a:t>1</a:t>
                      </a:r>
                      <a:endParaRPr lang="en-GB" b="0" dirty="0"/>
                    </a:p>
                  </a:txBody>
                  <a:tcPr/>
                </a:tc>
                <a:tc>
                  <a:txBody>
                    <a:bodyPr/>
                    <a:lstStyle/>
                    <a:p>
                      <a:pPr algn="ctr"/>
                      <a:r>
                        <a:rPr lang="en-GB" b="0" dirty="0" smtClean="0"/>
                        <a:t>Maria Sharapova</a:t>
                      </a:r>
                      <a:endParaRPr lang="en-GB" b="0" dirty="0"/>
                    </a:p>
                  </a:txBody>
                  <a:tcPr/>
                </a:tc>
                <a:tc>
                  <a:txBody>
                    <a:bodyPr/>
                    <a:lstStyle/>
                    <a:p>
                      <a:pPr algn="ctr"/>
                      <a:r>
                        <a:rPr lang="en-GB" b="0" dirty="0" smtClean="0"/>
                        <a:t>Russian</a:t>
                      </a:r>
                      <a:endParaRPr lang="en-GB" b="0" dirty="0"/>
                    </a:p>
                  </a:txBody>
                  <a:tcPr/>
                </a:tc>
                <a:tc>
                  <a:txBody>
                    <a:bodyPr/>
                    <a:lstStyle/>
                    <a:p>
                      <a:pPr algn="ctr"/>
                      <a:r>
                        <a:rPr lang="en-GB" b="0" dirty="0" smtClean="0"/>
                        <a:t>11</a:t>
                      </a:r>
                      <a:endParaRPr lang="en-GB" b="0" dirty="0"/>
                    </a:p>
                  </a:txBody>
                  <a:tcPr/>
                </a:tc>
                <a:tc>
                  <a:txBody>
                    <a:bodyPr/>
                    <a:lstStyle/>
                    <a:p>
                      <a:pPr algn="ctr"/>
                      <a:r>
                        <a:rPr lang="en-GB" b="0" dirty="0" smtClean="0"/>
                        <a:t>Ellie Simmons</a:t>
                      </a:r>
                      <a:endParaRPr lang="en-GB" b="0" dirty="0"/>
                    </a:p>
                  </a:txBody>
                  <a:tcPr/>
                </a:tc>
                <a:tc>
                  <a:txBody>
                    <a:bodyPr/>
                    <a:lstStyle/>
                    <a:p>
                      <a:pPr algn="ctr"/>
                      <a:r>
                        <a:rPr lang="en-GB" b="0" dirty="0" smtClean="0"/>
                        <a:t>English</a:t>
                      </a:r>
                      <a:endParaRPr lang="en-GB" b="0" dirty="0"/>
                    </a:p>
                  </a:txBody>
                  <a:tcPr/>
                </a:tc>
              </a:tr>
              <a:tr h="370840">
                <a:tc>
                  <a:txBody>
                    <a:bodyPr/>
                    <a:lstStyle/>
                    <a:p>
                      <a:pPr algn="ctr"/>
                      <a:r>
                        <a:rPr lang="en-GB" dirty="0" smtClean="0"/>
                        <a:t>2</a:t>
                      </a:r>
                      <a:endParaRPr lang="en-GB" dirty="0"/>
                    </a:p>
                  </a:txBody>
                  <a:tcPr/>
                </a:tc>
                <a:tc>
                  <a:txBody>
                    <a:bodyPr/>
                    <a:lstStyle/>
                    <a:p>
                      <a:pPr algn="ctr"/>
                      <a:r>
                        <a:rPr lang="en-GB" dirty="0" smtClean="0"/>
                        <a:t>Jessica Ennis-Hill</a:t>
                      </a:r>
                      <a:endParaRPr lang="en-GB" dirty="0"/>
                    </a:p>
                  </a:txBody>
                  <a:tcPr/>
                </a:tc>
                <a:tc>
                  <a:txBody>
                    <a:bodyPr/>
                    <a:lstStyle/>
                    <a:p>
                      <a:pPr algn="ctr"/>
                      <a:r>
                        <a:rPr lang="en-GB" dirty="0" smtClean="0"/>
                        <a:t>English</a:t>
                      </a:r>
                      <a:endParaRPr lang="en-GB" dirty="0"/>
                    </a:p>
                  </a:txBody>
                  <a:tcPr/>
                </a:tc>
                <a:tc>
                  <a:txBody>
                    <a:bodyPr/>
                    <a:lstStyle/>
                    <a:p>
                      <a:pPr algn="ctr"/>
                      <a:r>
                        <a:rPr lang="en-GB" dirty="0" smtClean="0"/>
                        <a:t>12</a:t>
                      </a:r>
                      <a:endParaRPr lang="en-GB" dirty="0"/>
                    </a:p>
                  </a:txBody>
                  <a:tcPr/>
                </a:tc>
                <a:tc>
                  <a:txBody>
                    <a:bodyPr/>
                    <a:lstStyle/>
                    <a:p>
                      <a:pPr algn="ctr"/>
                      <a:r>
                        <a:rPr lang="en-GB" dirty="0" smtClean="0"/>
                        <a:t>Nicola Adams</a:t>
                      </a:r>
                      <a:endParaRPr lang="en-GB" dirty="0"/>
                    </a:p>
                  </a:txBody>
                  <a:tcPr/>
                </a:tc>
                <a:tc>
                  <a:txBody>
                    <a:bodyPr/>
                    <a:lstStyle/>
                    <a:p>
                      <a:pPr algn="ctr"/>
                      <a:r>
                        <a:rPr lang="en-GB" dirty="0" smtClean="0"/>
                        <a:t>English</a:t>
                      </a:r>
                      <a:endParaRPr lang="en-GB" dirty="0"/>
                    </a:p>
                  </a:txBody>
                  <a:tcPr/>
                </a:tc>
              </a:tr>
              <a:tr h="370840">
                <a:tc>
                  <a:txBody>
                    <a:bodyPr/>
                    <a:lstStyle/>
                    <a:p>
                      <a:pPr algn="ctr"/>
                      <a:r>
                        <a:rPr lang="en-GB" dirty="0" smtClean="0"/>
                        <a:t>3</a:t>
                      </a:r>
                      <a:endParaRPr lang="en-GB" dirty="0"/>
                    </a:p>
                  </a:txBody>
                  <a:tcPr/>
                </a:tc>
                <a:tc>
                  <a:txBody>
                    <a:bodyPr/>
                    <a:lstStyle/>
                    <a:p>
                      <a:pPr algn="ctr"/>
                      <a:r>
                        <a:rPr lang="en-GB" dirty="0" smtClean="0"/>
                        <a:t>Rebecca Adlington</a:t>
                      </a:r>
                      <a:endParaRPr lang="en-GB" dirty="0"/>
                    </a:p>
                  </a:txBody>
                  <a:tcPr/>
                </a:tc>
                <a:tc>
                  <a:txBody>
                    <a:bodyPr/>
                    <a:lstStyle/>
                    <a:p>
                      <a:pPr algn="ctr"/>
                      <a:r>
                        <a:rPr lang="en-GB" dirty="0" smtClean="0"/>
                        <a:t>English</a:t>
                      </a:r>
                      <a:endParaRPr lang="en-GB" dirty="0"/>
                    </a:p>
                  </a:txBody>
                  <a:tcPr/>
                </a:tc>
                <a:tc>
                  <a:txBody>
                    <a:bodyPr/>
                    <a:lstStyle/>
                    <a:p>
                      <a:pPr algn="ctr"/>
                      <a:r>
                        <a:rPr lang="en-GB" dirty="0" smtClean="0"/>
                        <a:t>13</a:t>
                      </a:r>
                      <a:endParaRPr lang="en-GB" dirty="0"/>
                    </a:p>
                  </a:txBody>
                  <a:tcPr/>
                </a:tc>
                <a:tc>
                  <a:txBody>
                    <a:bodyPr/>
                    <a:lstStyle/>
                    <a:p>
                      <a:pPr algn="ctr"/>
                      <a:r>
                        <a:rPr lang="en-GB" dirty="0" smtClean="0"/>
                        <a:t>Billy Jean King</a:t>
                      </a:r>
                      <a:endParaRPr lang="en-GB" dirty="0"/>
                    </a:p>
                  </a:txBody>
                  <a:tcPr/>
                </a:tc>
                <a:tc>
                  <a:txBody>
                    <a:bodyPr/>
                    <a:lstStyle/>
                    <a:p>
                      <a:pPr algn="ctr"/>
                      <a:r>
                        <a:rPr lang="en-GB" dirty="0" smtClean="0"/>
                        <a:t>USA</a:t>
                      </a:r>
                      <a:endParaRPr lang="en-GB" dirty="0"/>
                    </a:p>
                  </a:txBody>
                  <a:tcPr/>
                </a:tc>
              </a:tr>
              <a:tr h="370840">
                <a:tc>
                  <a:txBody>
                    <a:bodyPr/>
                    <a:lstStyle/>
                    <a:p>
                      <a:pPr algn="ctr"/>
                      <a:r>
                        <a:rPr lang="en-GB" dirty="0" smtClean="0"/>
                        <a:t>4</a:t>
                      </a:r>
                      <a:endParaRPr lang="en-GB" dirty="0"/>
                    </a:p>
                  </a:txBody>
                  <a:tcPr/>
                </a:tc>
                <a:tc>
                  <a:txBody>
                    <a:bodyPr/>
                    <a:lstStyle/>
                    <a:p>
                      <a:pPr algn="ctr"/>
                      <a:r>
                        <a:rPr lang="en-GB" dirty="0" smtClean="0"/>
                        <a:t>Nadia </a:t>
                      </a:r>
                      <a:r>
                        <a:rPr lang="en-GB" dirty="0" err="1" smtClean="0"/>
                        <a:t>Comanaci</a:t>
                      </a:r>
                      <a:endParaRPr lang="en-GB" dirty="0"/>
                    </a:p>
                  </a:txBody>
                  <a:tcPr/>
                </a:tc>
                <a:tc>
                  <a:txBody>
                    <a:bodyPr/>
                    <a:lstStyle/>
                    <a:p>
                      <a:pPr algn="ctr"/>
                      <a:r>
                        <a:rPr lang="en-GB" dirty="0" smtClean="0"/>
                        <a:t>Romanian</a:t>
                      </a:r>
                      <a:endParaRPr lang="en-GB" dirty="0"/>
                    </a:p>
                  </a:txBody>
                  <a:tcPr/>
                </a:tc>
                <a:tc>
                  <a:txBody>
                    <a:bodyPr/>
                    <a:lstStyle/>
                    <a:p>
                      <a:pPr algn="ctr"/>
                      <a:r>
                        <a:rPr lang="en-GB" dirty="0" smtClean="0"/>
                        <a:t>14</a:t>
                      </a:r>
                      <a:endParaRPr lang="en-GB" dirty="0"/>
                    </a:p>
                  </a:txBody>
                  <a:tcPr/>
                </a:tc>
                <a:tc>
                  <a:txBody>
                    <a:bodyPr/>
                    <a:lstStyle/>
                    <a:p>
                      <a:pPr algn="ctr"/>
                      <a:r>
                        <a:rPr lang="en-GB" dirty="0" smtClean="0"/>
                        <a:t>Katarina Johnson Thompson</a:t>
                      </a:r>
                      <a:endParaRPr lang="en-GB" dirty="0"/>
                    </a:p>
                  </a:txBody>
                  <a:tcPr/>
                </a:tc>
                <a:tc>
                  <a:txBody>
                    <a:bodyPr/>
                    <a:lstStyle/>
                    <a:p>
                      <a:pPr algn="ctr"/>
                      <a:r>
                        <a:rPr lang="en-GB" dirty="0" smtClean="0"/>
                        <a:t>English</a:t>
                      </a:r>
                      <a:endParaRPr lang="en-GB" dirty="0"/>
                    </a:p>
                  </a:txBody>
                  <a:tcPr/>
                </a:tc>
              </a:tr>
              <a:tr h="370840">
                <a:tc>
                  <a:txBody>
                    <a:bodyPr/>
                    <a:lstStyle/>
                    <a:p>
                      <a:pPr algn="ctr"/>
                      <a:r>
                        <a:rPr lang="en-GB" dirty="0" smtClean="0"/>
                        <a:t>5</a:t>
                      </a:r>
                      <a:endParaRPr lang="en-GB" dirty="0"/>
                    </a:p>
                  </a:txBody>
                  <a:tcPr/>
                </a:tc>
                <a:tc>
                  <a:txBody>
                    <a:bodyPr/>
                    <a:lstStyle/>
                    <a:p>
                      <a:pPr algn="ctr"/>
                      <a:r>
                        <a:rPr lang="en-GB" dirty="0" smtClean="0"/>
                        <a:t>Serena Williams</a:t>
                      </a:r>
                      <a:endParaRPr lang="en-GB" dirty="0"/>
                    </a:p>
                  </a:txBody>
                  <a:tcPr/>
                </a:tc>
                <a:tc>
                  <a:txBody>
                    <a:bodyPr/>
                    <a:lstStyle/>
                    <a:p>
                      <a:pPr algn="ctr"/>
                      <a:r>
                        <a:rPr lang="en-GB" dirty="0" smtClean="0"/>
                        <a:t>USA</a:t>
                      </a:r>
                      <a:endParaRPr lang="en-GB" dirty="0"/>
                    </a:p>
                  </a:txBody>
                  <a:tcPr/>
                </a:tc>
                <a:tc>
                  <a:txBody>
                    <a:bodyPr/>
                    <a:lstStyle/>
                    <a:p>
                      <a:pPr algn="ctr"/>
                      <a:r>
                        <a:rPr lang="en-GB" dirty="0" smtClean="0"/>
                        <a:t>15</a:t>
                      </a:r>
                      <a:endParaRPr lang="en-GB" dirty="0"/>
                    </a:p>
                  </a:txBody>
                  <a:tcPr/>
                </a:tc>
                <a:tc>
                  <a:txBody>
                    <a:bodyPr/>
                    <a:lstStyle/>
                    <a:p>
                      <a:pPr algn="ctr"/>
                      <a:r>
                        <a:rPr lang="en-GB" dirty="0" smtClean="0"/>
                        <a:t>Anna Kournikova</a:t>
                      </a:r>
                      <a:endParaRPr lang="en-GB" dirty="0"/>
                    </a:p>
                  </a:txBody>
                  <a:tcPr/>
                </a:tc>
                <a:tc>
                  <a:txBody>
                    <a:bodyPr/>
                    <a:lstStyle/>
                    <a:p>
                      <a:pPr algn="ctr"/>
                      <a:r>
                        <a:rPr lang="en-GB" dirty="0" smtClean="0"/>
                        <a:t>Russian</a:t>
                      </a:r>
                      <a:endParaRPr lang="en-GB" dirty="0"/>
                    </a:p>
                  </a:txBody>
                  <a:tcPr/>
                </a:tc>
              </a:tr>
              <a:tr h="370840">
                <a:tc>
                  <a:txBody>
                    <a:bodyPr/>
                    <a:lstStyle/>
                    <a:p>
                      <a:pPr algn="ctr"/>
                      <a:r>
                        <a:rPr lang="en-GB" dirty="0" smtClean="0"/>
                        <a:t>6</a:t>
                      </a:r>
                      <a:endParaRPr lang="en-GB" dirty="0"/>
                    </a:p>
                  </a:txBody>
                  <a:tcPr/>
                </a:tc>
                <a:tc>
                  <a:txBody>
                    <a:bodyPr/>
                    <a:lstStyle/>
                    <a:p>
                      <a:pPr algn="ctr"/>
                      <a:r>
                        <a:rPr lang="en-GB" dirty="0" smtClean="0"/>
                        <a:t>Paula Radcliffe</a:t>
                      </a:r>
                      <a:endParaRPr lang="en-GB" dirty="0"/>
                    </a:p>
                  </a:txBody>
                  <a:tcPr/>
                </a:tc>
                <a:tc>
                  <a:txBody>
                    <a:bodyPr/>
                    <a:lstStyle/>
                    <a:p>
                      <a:pPr algn="ctr"/>
                      <a:r>
                        <a:rPr lang="en-GB" dirty="0" smtClean="0"/>
                        <a:t>English</a:t>
                      </a:r>
                      <a:endParaRPr lang="en-GB" dirty="0"/>
                    </a:p>
                  </a:txBody>
                  <a:tcPr/>
                </a:tc>
                <a:tc>
                  <a:txBody>
                    <a:bodyPr/>
                    <a:lstStyle/>
                    <a:p>
                      <a:pPr algn="ctr"/>
                      <a:r>
                        <a:rPr lang="en-GB" dirty="0" smtClean="0"/>
                        <a:t>16</a:t>
                      </a:r>
                      <a:endParaRPr lang="en-GB" dirty="0"/>
                    </a:p>
                  </a:txBody>
                  <a:tcPr/>
                </a:tc>
                <a:tc>
                  <a:txBody>
                    <a:bodyPr/>
                    <a:lstStyle/>
                    <a:p>
                      <a:pPr algn="ctr"/>
                      <a:r>
                        <a:rPr lang="en-GB" dirty="0" smtClean="0"/>
                        <a:t>Simone </a:t>
                      </a:r>
                      <a:r>
                        <a:rPr lang="en-GB" dirty="0" err="1" smtClean="0"/>
                        <a:t>Biles</a:t>
                      </a:r>
                      <a:endParaRPr lang="en-GB" dirty="0"/>
                    </a:p>
                  </a:txBody>
                  <a:tcPr/>
                </a:tc>
                <a:tc>
                  <a:txBody>
                    <a:bodyPr/>
                    <a:lstStyle/>
                    <a:p>
                      <a:pPr algn="ctr"/>
                      <a:r>
                        <a:rPr lang="en-GB" dirty="0" smtClean="0"/>
                        <a:t>USA</a:t>
                      </a:r>
                      <a:endParaRPr lang="en-GB" dirty="0"/>
                    </a:p>
                  </a:txBody>
                  <a:tcPr/>
                </a:tc>
              </a:tr>
              <a:tr h="370840">
                <a:tc>
                  <a:txBody>
                    <a:bodyPr/>
                    <a:lstStyle/>
                    <a:p>
                      <a:pPr algn="ctr"/>
                      <a:r>
                        <a:rPr lang="en-GB" dirty="0" smtClean="0"/>
                        <a:t>7</a:t>
                      </a:r>
                      <a:endParaRPr lang="en-GB" dirty="0"/>
                    </a:p>
                  </a:txBody>
                  <a:tcPr/>
                </a:tc>
                <a:tc>
                  <a:txBody>
                    <a:bodyPr/>
                    <a:lstStyle/>
                    <a:p>
                      <a:pPr algn="ctr"/>
                      <a:r>
                        <a:rPr lang="en-GB" dirty="0" smtClean="0"/>
                        <a:t>Zola Budd</a:t>
                      </a:r>
                      <a:endParaRPr lang="en-GB" dirty="0"/>
                    </a:p>
                  </a:txBody>
                  <a:tcPr/>
                </a:tc>
                <a:tc>
                  <a:txBody>
                    <a:bodyPr/>
                    <a:lstStyle/>
                    <a:p>
                      <a:pPr algn="ctr"/>
                      <a:r>
                        <a:rPr lang="en-GB" dirty="0" smtClean="0"/>
                        <a:t>S African</a:t>
                      </a:r>
                      <a:endParaRPr lang="en-GB" dirty="0"/>
                    </a:p>
                  </a:txBody>
                  <a:tcPr/>
                </a:tc>
                <a:tc>
                  <a:txBody>
                    <a:bodyPr/>
                    <a:lstStyle/>
                    <a:p>
                      <a:pPr algn="ctr"/>
                      <a:r>
                        <a:rPr lang="en-GB" dirty="0" smtClean="0"/>
                        <a:t>17</a:t>
                      </a:r>
                      <a:endParaRPr lang="en-GB" dirty="0"/>
                    </a:p>
                  </a:txBody>
                  <a:tcPr/>
                </a:tc>
                <a:tc>
                  <a:txBody>
                    <a:bodyPr/>
                    <a:lstStyle/>
                    <a:p>
                      <a:pPr algn="ctr"/>
                      <a:r>
                        <a:rPr lang="en-GB" dirty="0" smtClean="0"/>
                        <a:t>Victoria Azarenka</a:t>
                      </a:r>
                      <a:endParaRPr lang="en-GB" dirty="0"/>
                    </a:p>
                  </a:txBody>
                  <a:tcPr/>
                </a:tc>
                <a:tc>
                  <a:txBody>
                    <a:bodyPr/>
                    <a:lstStyle/>
                    <a:p>
                      <a:pPr algn="ctr"/>
                      <a:r>
                        <a:rPr lang="en-GB" dirty="0" smtClean="0"/>
                        <a:t>Belarus</a:t>
                      </a:r>
                      <a:endParaRPr lang="en-GB" dirty="0"/>
                    </a:p>
                  </a:txBody>
                  <a:tcPr/>
                </a:tc>
              </a:tr>
              <a:tr h="370840">
                <a:tc>
                  <a:txBody>
                    <a:bodyPr/>
                    <a:lstStyle/>
                    <a:p>
                      <a:pPr algn="ctr"/>
                      <a:r>
                        <a:rPr lang="en-GB" dirty="0" smtClean="0"/>
                        <a:t>8</a:t>
                      </a:r>
                      <a:endParaRPr lang="en-GB" dirty="0"/>
                    </a:p>
                  </a:txBody>
                  <a:tcPr/>
                </a:tc>
                <a:tc>
                  <a:txBody>
                    <a:bodyPr/>
                    <a:lstStyle/>
                    <a:p>
                      <a:pPr algn="ctr"/>
                      <a:r>
                        <a:rPr lang="en-GB" dirty="0" smtClean="0"/>
                        <a:t>Kelly Holmes</a:t>
                      </a:r>
                      <a:endParaRPr lang="en-GB" dirty="0"/>
                    </a:p>
                  </a:txBody>
                  <a:tcPr/>
                </a:tc>
                <a:tc>
                  <a:txBody>
                    <a:bodyPr/>
                    <a:lstStyle/>
                    <a:p>
                      <a:pPr algn="ctr"/>
                      <a:r>
                        <a:rPr lang="en-GB" dirty="0" smtClean="0"/>
                        <a:t>English</a:t>
                      </a:r>
                      <a:endParaRPr lang="en-GB" dirty="0"/>
                    </a:p>
                  </a:txBody>
                  <a:tcPr/>
                </a:tc>
                <a:tc>
                  <a:txBody>
                    <a:bodyPr/>
                    <a:lstStyle/>
                    <a:p>
                      <a:pPr algn="ctr"/>
                      <a:r>
                        <a:rPr lang="en-GB" dirty="0" smtClean="0"/>
                        <a:t>18</a:t>
                      </a:r>
                      <a:endParaRPr lang="en-GB" dirty="0"/>
                    </a:p>
                  </a:txBody>
                  <a:tcPr/>
                </a:tc>
                <a:tc>
                  <a:txBody>
                    <a:bodyPr/>
                    <a:lstStyle/>
                    <a:p>
                      <a:pPr algn="ctr"/>
                      <a:r>
                        <a:rPr lang="en-GB" dirty="0" smtClean="0"/>
                        <a:t>Olga </a:t>
                      </a:r>
                      <a:r>
                        <a:rPr lang="en-GB" dirty="0" err="1" smtClean="0"/>
                        <a:t>Korbut</a:t>
                      </a:r>
                      <a:endParaRPr lang="en-GB" dirty="0"/>
                    </a:p>
                  </a:txBody>
                  <a:tcPr/>
                </a:tc>
                <a:tc>
                  <a:txBody>
                    <a:bodyPr/>
                    <a:lstStyle/>
                    <a:p>
                      <a:pPr algn="ctr"/>
                      <a:r>
                        <a:rPr lang="en-GB" dirty="0" smtClean="0"/>
                        <a:t>Russia</a:t>
                      </a:r>
                      <a:endParaRPr lang="en-GB" dirty="0"/>
                    </a:p>
                  </a:txBody>
                  <a:tcPr/>
                </a:tc>
              </a:tr>
              <a:tr h="370840">
                <a:tc>
                  <a:txBody>
                    <a:bodyPr/>
                    <a:lstStyle/>
                    <a:p>
                      <a:pPr algn="ctr"/>
                      <a:r>
                        <a:rPr lang="en-GB" dirty="0" smtClean="0"/>
                        <a:t>9</a:t>
                      </a:r>
                      <a:endParaRPr lang="en-GB" dirty="0"/>
                    </a:p>
                  </a:txBody>
                  <a:tcPr/>
                </a:tc>
                <a:tc>
                  <a:txBody>
                    <a:bodyPr/>
                    <a:lstStyle/>
                    <a:p>
                      <a:pPr algn="ctr"/>
                      <a:r>
                        <a:rPr lang="en-GB" dirty="0" smtClean="0"/>
                        <a:t>Mary Decker</a:t>
                      </a:r>
                      <a:endParaRPr lang="en-GB" dirty="0"/>
                    </a:p>
                  </a:txBody>
                  <a:tcPr/>
                </a:tc>
                <a:tc>
                  <a:txBody>
                    <a:bodyPr/>
                    <a:lstStyle/>
                    <a:p>
                      <a:pPr algn="ctr"/>
                      <a:r>
                        <a:rPr lang="en-GB" dirty="0" smtClean="0"/>
                        <a:t>USA</a:t>
                      </a:r>
                      <a:endParaRPr lang="en-GB" dirty="0"/>
                    </a:p>
                  </a:txBody>
                  <a:tcPr/>
                </a:tc>
                <a:tc>
                  <a:txBody>
                    <a:bodyPr/>
                    <a:lstStyle/>
                    <a:p>
                      <a:pPr algn="ctr"/>
                      <a:r>
                        <a:rPr lang="en-GB" dirty="0" smtClean="0"/>
                        <a:t>19</a:t>
                      </a:r>
                      <a:endParaRPr lang="en-GB" dirty="0"/>
                    </a:p>
                  </a:txBody>
                  <a:tcPr/>
                </a:tc>
                <a:tc>
                  <a:txBody>
                    <a:bodyPr/>
                    <a:lstStyle/>
                    <a:p>
                      <a:pPr algn="ctr"/>
                      <a:r>
                        <a:rPr lang="en-GB" dirty="0" smtClean="0"/>
                        <a:t>Zara Phillips</a:t>
                      </a:r>
                      <a:endParaRPr lang="en-GB" dirty="0"/>
                    </a:p>
                  </a:txBody>
                  <a:tcPr/>
                </a:tc>
                <a:tc>
                  <a:txBody>
                    <a:bodyPr/>
                    <a:lstStyle/>
                    <a:p>
                      <a:pPr algn="ctr"/>
                      <a:r>
                        <a:rPr lang="en-GB" dirty="0" smtClean="0"/>
                        <a:t>English</a:t>
                      </a:r>
                      <a:endParaRPr lang="en-GB" dirty="0"/>
                    </a:p>
                  </a:txBody>
                  <a:tcPr/>
                </a:tc>
              </a:tr>
              <a:tr h="370840">
                <a:tc>
                  <a:txBody>
                    <a:bodyPr/>
                    <a:lstStyle/>
                    <a:p>
                      <a:pPr algn="ctr"/>
                      <a:r>
                        <a:rPr lang="en-GB" dirty="0" smtClean="0"/>
                        <a:t>10</a:t>
                      </a:r>
                      <a:endParaRPr lang="en-GB" dirty="0"/>
                    </a:p>
                  </a:txBody>
                  <a:tcPr/>
                </a:tc>
                <a:tc>
                  <a:txBody>
                    <a:bodyPr/>
                    <a:lstStyle/>
                    <a:p>
                      <a:pPr algn="ctr"/>
                      <a:r>
                        <a:rPr lang="en-GB" dirty="0" smtClean="0"/>
                        <a:t>Laura Kenny</a:t>
                      </a:r>
                      <a:endParaRPr lang="en-GB" dirty="0"/>
                    </a:p>
                  </a:txBody>
                  <a:tcPr/>
                </a:tc>
                <a:tc>
                  <a:txBody>
                    <a:bodyPr/>
                    <a:lstStyle/>
                    <a:p>
                      <a:pPr algn="ctr"/>
                      <a:r>
                        <a:rPr lang="en-GB" dirty="0" smtClean="0"/>
                        <a:t>English</a:t>
                      </a:r>
                      <a:endParaRPr lang="en-GB" dirty="0"/>
                    </a:p>
                  </a:txBody>
                  <a:tcPr/>
                </a:tc>
                <a:tc>
                  <a:txBody>
                    <a:bodyPr/>
                    <a:lstStyle/>
                    <a:p>
                      <a:pPr algn="ctr"/>
                      <a:r>
                        <a:rPr lang="en-GB" dirty="0" smtClean="0"/>
                        <a:t>20</a:t>
                      </a:r>
                      <a:endParaRPr lang="en-GB" dirty="0"/>
                    </a:p>
                  </a:txBody>
                  <a:tcPr/>
                </a:tc>
                <a:tc>
                  <a:txBody>
                    <a:bodyPr/>
                    <a:lstStyle/>
                    <a:p>
                      <a:pPr algn="ctr"/>
                      <a:r>
                        <a:rPr lang="en-GB" dirty="0" smtClean="0"/>
                        <a:t>Martina Hingis</a:t>
                      </a:r>
                      <a:endParaRPr lang="en-GB" dirty="0"/>
                    </a:p>
                  </a:txBody>
                  <a:tcPr/>
                </a:tc>
                <a:tc>
                  <a:txBody>
                    <a:bodyPr/>
                    <a:lstStyle/>
                    <a:p>
                      <a:pPr algn="ctr"/>
                      <a:r>
                        <a:rPr lang="en-GB" smtClean="0"/>
                        <a:t>Switzerland</a:t>
                      </a:r>
                      <a:endParaRPr lang="en-GB" dirty="0"/>
                    </a:p>
                  </a:txBody>
                  <a:tcPr/>
                </a:tc>
              </a:tr>
            </a:tbl>
          </a:graphicData>
        </a:graphic>
      </p:graphicFrame>
    </p:spTree>
    <p:extLst>
      <p:ext uri="{BB962C8B-B14F-4D97-AF65-F5344CB8AC3E}">
        <p14:creationId xmlns:p14="http://schemas.microsoft.com/office/powerpoint/2010/main" val="11509754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target</a:t>
            </a:r>
            <a:endParaRPr lang="en-GB" dirty="0"/>
          </a:p>
        </p:txBody>
      </p:sp>
      <p:sp>
        <p:nvSpPr>
          <p:cNvPr id="3" name="Content Placeholder 2"/>
          <p:cNvSpPr>
            <a:spLocks noGrp="1"/>
          </p:cNvSpPr>
          <p:nvPr>
            <p:ph idx="1"/>
          </p:nvPr>
        </p:nvSpPr>
        <p:spPr>
          <a:xfrm>
            <a:off x="457200" y="2924944"/>
            <a:ext cx="8229600" cy="3201219"/>
          </a:xfrm>
        </p:spPr>
        <p:txBody>
          <a:bodyPr/>
          <a:lstStyle/>
          <a:p>
            <a:pPr marL="0" indent="0" algn="ctr">
              <a:buNone/>
            </a:pPr>
            <a:r>
              <a:rPr lang="en-GB" dirty="0" smtClean="0"/>
              <a:t>Your target was 150 points.</a:t>
            </a:r>
          </a:p>
          <a:p>
            <a:pPr marL="0" indent="0" algn="ctr">
              <a:buNone/>
            </a:pPr>
            <a:r>
              <a:rPr lang="en-GB" dirty="0" smtClean="0"/>
              <a:t>How did you do?</a:t>
            </a:r>
            <a:endParaRPr lang="en-GB" dirty="0"/>
          </a:p>
        </p:txBody>
      </p:sp>
    </p:spTree>
    <p:extLst>
      <p:ext uri="{BB962C8B-B14F-4D97-AF65-F5344CB8AC3E}">
        <p14:creationId xmlns:p14="http://schemas.microsoft.com/office/powerpoint/2010/main" val="3309422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02234"/>
          </a:xfrm>
        </p:spPr>
        <p:txBody>
          <a:bodyPr>
            <a:normAutofit/>
          </a:bodyPr>
          <a:lstStyle/>
          <a:p>
            <a:r>
              <a:rPr lang="en-GB" dirty="0" smtClean="0"/>
              <a:t>Only Connect</a:t>
            </a:r>
            <a:br>
              <a:rPr lang="en-GB" dirty="0" smtClean="0"/>
            </a:br>
            <a:r>
              <a:rPr lang="en-GB" dirty="0" smtClean="0"/>
              <a:t>15</a:t>
            </a:r>
            <a:r>
              <a:rPr lang="en-GB" baseline="30000" dirty="0" smtClean="0"/>
              <a:t>th</a:t>
            </a:r>
            <a:r>
              <a:rPr lang="en-GB" dirty="0" smtClean="0"/>
              <a:t> September 2008 – </a:t>
            </a:r>
            <a:r>
              <a:rPr lang="en-GB" dirty="0" smtClean="0"/>
              <a:t>present</a:t>
            </a:r>
            <a:endParaRPr lang="en-GB" dirty="0"/>
          </a:p>
        </p:txBody>
      </p:sp>
      <p:pic>
        <p:nvPicPr>
          <p:cNvPr id="4" name="Picture 2" descr="C:\Users\john\Desktop\only connec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0" y="2708920"/>
            <a:ext cx="4823076" cy="3134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723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368152"/>
          </a:xfrm>
        </p:spPr>
        <p:txBody>
          <a:bodyPr>
            <a:normAutofit fontScale="90000"/>
          </a:bodyPr>
          <a:lstStyle/>
          <a:p>
            <a:r>
              <a:rPr lang="en-GB" dirty="0" smtClean="0"/>
              <a:t>The Wild </a:t>
            </a:r>
            <a:r>
              <a:rPr lang="en-GB" dirty="0" smtClean="0"/>
              <a:t>Wall</a:t>
            </a:r>
            <a:br>
              <a:rPr lang="en-GB" dirty="0" smtClean="0"/>
            </a:br>
            <a:r>
              <a:rPr lang="en-GB" sz="2700" dirty="0" smtClean="0"/>
              <a:t>You are given a wall containing 6 animals, 6 life spans, 6 masses, 6 speeds and 6 gestation periods</a:t>
            </a:r>
            <a:r>
              <a:rPr lang="en-GB" dirty="0" smtClean="0"/>
              <a:t>. </a:t>
            </a:r>
            <a:r>
              <a:rPr lang="en-GB" sz="2700" dirty="0" smtClean="0"/>
              <a:t>Your task is to match each animal with their life spans, mass, speed and gestation period.</a:t>
            </a:r>
            <a:r>
              <a:rPr lang="en-GB" sz="3100" dirty="0" smtClean="0"/>
              <a:t/>
            </a:r>
            <a:br>
              <a:rPr lang="en-GB" sz="3100" dirty="0" smtClean="0"/>
            </a:br>
            <a:endParaRPr lang="en-GB" sz="31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73324470"/>
              </p:ext>
            </p:extLst>
          </p:nvPr>
        </p:nvGraphicFramePr>
        <p:xfrm>
          <a:off x="467544" y="2348879"/>
          <a:ext cx="8229600" cy="2834640"/>
        </p:xfrm>
        <a:graphic>
          <a:graphicData uri="http://schemas.openxmlformats.org/drawingml/2006/table">
            <a:tbl>
              <a:tblPr firstRow="1" bandRow="1">
                <a:tableStyleId>{5C22544A-7EE6-4342-B048-85BDC9FD1C3A}</a:tableStyleId>
              </a:tblPr>
              <a:tblGrid>
                <a:gridCol w="1800200"/>
                <a:gridCol w="1296144"/>
                <a:gridCol w="1656184"/>
                <a:gridCol w="1800200"/>
                <a:gridCol w="1676872"/>
              </a:tblGrid>
              <a:tr h="280040">
                <a:tc>
                  <a:txBody>
                    <a:bodyPr/>
                    <a:lstStyle/>
                    <a:p>
                      <a:pPr algn="ctr"/>
                      <a:r>
                        <a:rPr lang="en-GB" dirty="0" smtClean="0"/>
                        <a:t>Animal</a:t>
                      </a:r>
                      <a:endParaRPr lang="en-GB" dirty="0"/>
                    </a:p>
                  </a:txBody>
                  <a:tcPr/>
                </a:tc>
                <a:tc>
                  <a:txBody>
                    <a:bodyPr/>
                    <a:lstStyle/>
                    <a:p>
                      <a:pPr algn="ctr"/>
                      <a:r>
                        <a:rPr lang="en-GB" dirty="0" smtClean="0"/>
                        <a:t>Life span (</a:t>
                      </a:r>
                      <a:r>
                        <a:rPr lang="en-GB" dirty="0" err="1" smtClean="0"/>
                        <a:t>yrs</a:t>
                      </a:r>
                      <a:r>
                        <a:rPr lang="en-GB" dirty="0" smtClean="0"/>
                        <a:t>)</a:t>
                      </a:r>
                      <a:endParaRPr lang="en-GB" dirty="0"/>
                    </a:p>
                  </a:txBody>
                  <a:tcPr/>
                </a:tc>
                <a:tc>
                  <a:txBody>
                    <a:bodyPr/>
                    <a:lstStyle/>
                    <a:p>
                      <a:pPr algn="ctr"/>
                      <a:r>
                        <a:rPr lang="en-GB" dirty="0" smtClean="0"/>
                        <a:t>Adult mass (kg)</a:t>
                      </a:r>
                      <a:endParaRPr lang="en-GB" dirty="0"/>
                    </a:p>
                  </a:txBody>
                  <a:tcPr/>
                </a:tc>
                <a:tc>
                  <a:txBody>
                    <a:bodyPr/>
                    <a:lstStyle/>
                    <a:p>
                      <a:pPr algn="ctr"/>
                      <a:r>
                        <a:rPr lang="en-GB" dirty="0" smtClean="0"/>
                        <a:t>Speed (km/h)</a:t>
                      </a:r>
                      <a:endParaRPr lang="en-GB" dirty="0"/>
                    </a:p>
                  </a:txBody>
                  <a:tcPr/>
                </a:tc>
                <a:tc>
                  <a:txBody>
                    <a:bodyPr/>
                    <a:lstStyle/>
                    <a:p>
                      <a:pPr algn="ctr"/>
                      <a:r>
                        <a:rPr lang="en-GB" dirty="0" smtClean="0"/>
                        <a:t>Gestation (days)</a:t>
                      </a:r>
                      <a:endParaRPr lang="en-GB" dirty="0"/>
                    </a:p>
                  </a:txBody>
                  <a:tcPr/>
                </a:tc>
              </a:tr>
              <a:tr h="305033">
                <a:tc>
                  <a:txBody>
                    <a:bodyPr/>
                    <a:lstStyle/>
                    <a:p>
                      <a:pPr algn="ctr"/>
                      <a:r>
                        <a:rPr lang="en-GB" dirty="0" smtClean="0"/>
                        <a:t>African Elephant</a:t>
                      </a:r>
                      <a:endParaRPr lang="en-GB" dirty="0"/>
                    </a:p>
                  </a:txBody>
                  <a:tcPr/>
                </a:tc>
                <a:tc>
                  <a:txBody>
                    <a:bodyPr/>
                    <a:lstStyle/>
                    <a:p>
                      <a:pPr algn="ctr"/>
                      <a:r>
                        <a:rPr lang="en-GB" dirty="0" smtClean="0"/>
                        <a:t>9-12</a:t>
                      </a:r>
                      <a:endParaRPr lang="en-GB" dirty="0"/>
                    </a:p>
                  </a:txBody>
                  <a:tcPr/>
                </a:tc>
                <a:tc>
                  <a:txBody>
                    <a:bodyPr/>
                    <a:lstStyle/>
                    <a:p>
                      <a:pPr algn="ctr"/>
                      <a:r>
                        <a:rPr lang="en-GB" dirty="0" smtClean="0"/>
                        <a:t>40-70</a:t>
                      </a:r>
                      <a:endParaRPr lang="en-GB" dirty="0"/>
                    </a:p>
                  </a:txBody>
                  <a:tcPr/>
                </a:tc>
                <a:tc>
                  <a:txBody>
                    <a:bodyPr/>
                    <a:lstStyle/>
                    <a:p>
                      <a:pPr algn="ctr"/>
                      <a:r>
                        <a:rPr lang="en-GB" dirty="0" smtClean="0"/>
                        <a:t>25</a:t>
                      </a:r>
                      <a:endParaRPr lang="en-GB" dirty="0"/>
                    </a:p>
                  </a:txBody>
                  <a:tcPr/>
                </a:tc>
                <a:tc>
                  <a:txBody>
                    <a:bodyPr/>
                    <a:lstStyle/>
                    <a:p>
                      <a:pPr algn="ctr"/>
                      <a:r>
                        <a:rPr lang="en-GB" dirty="0" smtClean="0"/>
                        <a:t>90-98</a:t>
                      </a:r>
                      <a:endParaRPr lang="en-GB" dirty="0"/>
                    </a:p>
                  </a:txBody>
                  <a:tcPr/>
                </a:tc>
              </a:tr>
              <a:tr h="305033">
                <a:tc>
                  <a:txBody>
                    <a:bodyPr/>
                    <a:lstStyle/>
                    <a:p>
                      <a:pPr algn="ctr"/>
                      <a:r>
                        <a:rPr lang="en-GB" dirty="0" smtClean="0"/>
                        <a:t>Cheetah</a:t>
                      </a:r>
                      <a:endParaRPr lang="en-GB" dirty="0"/>
                    </a:p>
                  </a:txBody>
                  <a:tcPr/>
                </a:tc>
                <a:tc>
                  <a:txBody>
                    <a:bodyPr/>
                    <a:lstStyle/>
                    <a:p>
                      <a:pPr algn="ctr"/>
                      <a:r>
                        <a:rPr lang="en-GB" dirty="0" smtClean="0"/>
                        <a:t>10-14</a:t>
                      </a:r>
                      <a:endParaRPr lang="en-GB" dirty="0"/>
                    </a:p>
                  </a:txBody>
                  <a:tcPr/>
                </a:tc>
                <a:tc>
                  <a:txBody>
                    <a:bodyPr/>
                    <a:lstStyle/>
                    <a:p>
                      <a:pPr algn="ctr"/>
                      <a:r>
                        <a:rPr lang="en-GB" dirty="0" smtClean="0"/>
                        <a:t>70-100</a:t>
                      </a:r>
                      <a:endParaRPr lang="en-GB" dirty="0"/>
                    </a:p>
                  </a:txBody>
                  <a:tcPr/>
                </a:tc>
                <a:tc>
                  <a:txBody>
                    <a:bodyPr/>
                    <a:lstStyle/>
                    <a:p>
                      <a:pPr algn="ctr"/>
                      <a:r>
                        <a:rPr lang="en-GB" dirty="0" smtClean="0"/>
                        <a:t>32</a:t>
                      </a:r>
                      <a:endParaRPr lang="en-GB" dirty="0"/>
                    </a:p>
                  </a:txBody>
                  <a:tcPr/>
                </a:tc>
                <a:tc>
                  <a:txBody>
                    <a:bodyPr/>
                    <a:lstStyle/>
                    <a:p>
                      <a:pPr algn="ctr"/>
                      <a:r>
                        <a:rPr lang="en-GB" dirty="0" smtClean="0"/>
                        <a:t>95-160</a:t>
                      </a:r>
                      <a:endParaRPr lang="en-GB" dirty="0"/>
                    </a:p>
                  </a:txBody>
                  <a:tcPr/>
                </a:tc>
              </a:tr>
              <a:tr h="305033">
                <a:tc>
                  <a:txBody>
                    <a:bodyPr/>
                    <a:lstStyle/>
                    <a:p>
                      <a:pPr algn="ctr"/>
                      <a:r>
                        <a:rPr lang="en-GB" dirty="0" smtClean="0"/>
                        <a:t>Lion</a:t>
                      </a:r>
                      <a:endParaRPr lang="en-GB" dirty="0"/>
                    </a:p>
                  </a:txBody>
                  <a:tcPr/>
                </a:tc>
                <a:tc>
                  <a:txBody>
                    <a:bodyPr/>
                    <a:lstStyle/>
                    <a:p>
                      <a:pPr algn="ctr"/>
                      <a:r>
                        <a:rPr lang="en-GB" dirty="0" smtClean="0"/>
                        <a:t>20</a:t>
                      </a:r>
                      <a:endParaRPr lang="en-GB" dirty="0"/>
                    </a:p>
                  </a:txBody>
                  <a:tcPr/>
                </a:tc>
                <a:tc>
                  <a:txBody>
                    <a:bodyPr/>
                    <a:lstStyle/>
                    <a:p>
                      <a:pPr algn="ctr"/>
                      <a:r>
                        <a:rPr lang="en-GB" dirty="0" smtClean="0"/>
                        <a:t>190</a:t>
                      </a:r>
                      <a:endParaRPr lang="en-GB" dirty="0"/>
                    </a:p>
                  </a:txBody>
                  <a:tcPr/>
                </a:tc>
                <a:tc>
                  <a:txBody>
                    <a:bodyPr/>
                    <a:lstStyle/>
                    <a:p>
                      <a:pPr algn="ctr"/>
                      <a:r>
                        <a:rPr lang="en-GB" dirty="0" smtClean="0"/>
                        <a:t>50</a:t>
                      </a:r>
                      <a:endParaRPr lang="en-GB" dirty="0"/>
                    </a:p>
                  </a:txBody>
                  <a:tcPr/>
                </a:tc>
                <a:tc>
                  <a:txBody>
                    <a:bodyPr/>
                    <a:lstStyle/>
                    <a:p>
                      <a:pPr algn="ctr"/>
                      <a:r>
                        <a:rPr lang="en-GB" dirty="0" smtClean="0"/>
                        <a:t>105-110</a:t>
                      </a:r>
                      <a:endParaRPr lang="en-GB" dirty="0"/>
                    </a:p>
                  </a:txBody>
                  <a:tcPr/>
                </a:tc>
              </a:tr>
              <a:tr h="305033">
                <a:tc>
                  <a:txBody>
                    <a:bodyPr/>
                    <a:lstStyle/>
                    <a:p>
                      <a:pPr algn="ctr"/>
                      <a:r>
                        <a:rPr lang="en-GB" dirty="0" smtClean="0"/>
                        <a:t>Northern Giraffe</a:t>
                      </a:r>
                      <a:endParaRPr lang="en-GB" dirty="0"/>
                    </a:p>
                  </a:txBody>
                  <a:tcPr/>
                </a:tc>
                <a:tc>
                  <a:txBody>
                    <a:bodyPr/>
                    <a:lstStyle/>
                    <a:p>
                      <a:pPr algn="ctr"/>
                      <a:r>
                        <a:rPr lang="en-GB" dirty="0" smtClean="0"/>
                        <a:t>25</a:t>
                      </a:r>
                      <a:endParaRPr lang="en-GB" dirty="0"/>
                    </a:p>
                  </a:txBody>
                  <a:tcPr/>
                </a:tc>
                <a:tc>
                  <a:txBody>
                    <a:bodyPr/>
                    <a:lstStyle/>
                    <a:p>
                      <a:pPr algn="ctr"/>
                      <a:r>
                        <a:rPr lang="en-GB" dirty="0" smtClean="0"/>
                        <a:t>800</a:t>
                      </a:r>
                      <a:endParaRPr lang="en-GB" dirty="0"/>
                    </a:p>
                  </a:txBody>
                  <a:tcPr/>
                </a:tc>
                <a:tc>
                  <a:txBody>
                    <a:bodyPr/>
                    <a:lstStyle/>
                    <a:p>
                      <a:pPr algn="ctr"/>
                      <a:r>
                        <a:rPr lang="en-GB" dirty="0" smtClean="0"/>
                        <a:t>60</a:t>
                      </a:r>
                      <a:endParaRPr lang="en-GB" dirty="0"/>
                    </a:p>
                  </a:txBody>
                  <a:tcPr/>
                </a:tc>
                <a:tc>
                  <a:txBody>
                    <a:bodyPr/>
                    <a:lstStyle/>
                    <a:p>
                      <a:pPr algn="ctr"/>
                      <a:r>
                        <a:rPr lang="en-GB" dirty="0" smtClean="0"/>
                        <a:t>450</a:t>
                      </a:r>
                      <a:endParaRPr lang="en-GB" dirty="0"/>
                    </a:p>
                  </a:txBody>
                  <a:tcPr/>
                </a:tc>
              </a:tr>
              <a:tr h="305033">
                <a:tc>
                  <a:txBody>
                    <a:bodyPr/>
                    <a:lstStyle/>
                    <a:p>
                      <a:pPr algn="ctr"/>
                      <a:r>
                        <a:rPr lang="en-GB" dirty="0" smtClean="0"/>
                        <a:t>Panda</a:t>
                      </a:r>
                      <a:endParaRPr lang="en-GB" dirty="0"/>
                    </a:p>
                  </a:txBody>
                  <a:tcPr/>
                </a:tc>
                <a:tc>
                  <a:txBody>
                    <a:bodyPr/>
                    <a:lstStyle/>
                    <a:p>
                      <a:pPr algn="ctr"/>
                      <a:r>
                        <a:rPr lang="en-GB" dirty="0" smtClean="0"/>
                        <a:t>40-50</a:t>
                      </a:r>
                      <a:endParaRPr lang="en-GB" dirty="0"/>
                    </a:p>
                  </a:txBody>
                  <a:tcPr/>
                </a:tc>
                <a:tc>
                  <a:txBody>
                    <a:bodyPr/>
                    <a:lstStyle/>
                    <a:p>
                      <a:pPr algn="ctr"/>
                      <a:r>
                        <a:rPr lang="en-GB" dirty="0" smtClean="0"/>
                        <a:t>2300</a:t>
                      </a:r>
                      <a:endParaRPr lang="en-GB" dirty="0"/>
                    </a:p>
                  </a:txBody>
                  <a:tcPr/>
                </a:tc>
                <a:tc>
                  <a:txBody>
                    <a:bodyPr/>
                    <a:lstStyle/>
                    <a:p>
                      <a:pPr algn="ctr"/>
                      <a:r>
                        <a:rPr lang="en-GB" dirty="0" smtClean="0"/>
                        <a:t>80</a:t>
                      </a:r>
                      <a:endParaRPr lang="en-GB" dirty="0"/>
                    </a:p>
                  </a:txBody>
                  <a:tcPr/>
                </a:tc>
                <a:tc>
                  <a:txBody>
                    <a:bodyPr/>
                    <a:lstStyle/>
                    <a:p>
                      <a:pPr algn="ctr"/>
                      <a:r>
                        <a:rPr lang="en-GB" dirty="0" smtClean="0"/>
                        <a:t>515</a:t>
                      </a:r>
                      <a:endParaRPr lang="en-GB" dirty="0"/>
                    </a:p>
                  </a:txBody>
                  <a:tcPr/>
                </a:tc>
              </a:tr>
              <a:tr h="305033">
                <a:tc>
                  <a:txBody>
                    <a:bodyPr/>
                    <a:lstStyle/>
                    <a:p>
                      <a:pPr algn="ctr"/>
                      <a:r>
                        <a:rPr lang="en-GB" dirty="0" smtClean="0"/>
                        <a:t>White Rhino</a:t>
                      </a:r>
                      <a:endParaRPr lang="en-GB" dirty="0"/>
                    </a:p>
                  </a:txBody>
                  <a:tcPr/>
                </a:tc>
                <a:tc>
                  <a:txBody>
                    <a:bodyPr/>
                    <a:lstStyle/>
                    <a:p>
                      <a:pPr algn="ctr"/>
                      <a:r>
                        <a:rPr lang="en-GB" dirty="0" smtClean="0"/>
                        <a:t>60-70</a:t>
                      </a:r>
                      <a:endParaRPr lang="en-GB" dirty="0"/>
                    </a:p>
                  </a:txBody>
                  <a:tcPr/>
                </a:tc>
                <a:tc>
                  <a:txBody>
                    <a:bodyPr/>
                    <a:lstStyle/>
                    <a:p>
                      <a:pPr algn="ctr"/>
                      <a:r>
                        <a:rPr lang="en-GB" dirty="0" smtClean="0"/>
                        <a:t>6000</a:t>
                      </a:r>
                      <a:endParaRPr lang="en-GB" dirty="0"/>
                    </a:p>
                  </a:txBody>
                  <a:tcPr/>
                </a:tc>
                <a:tc>
                  <a:txBody>
                    <a:bodyPr/>
                    <a:lstStyle/>
                    <a:p>
                      <a:pPr algn="ctr"/>
                      <a:r>
                        <a:rPr lang="en-GB" dirty="0" smtClean="0"/>
                        <a:t>100-120</a:t>
                      </a:r>
                      <a:endParaRPr lang="en-GB" dirty="0"/>
                    </a:p>
                  </a:txBody>
                  <a:tcPr/>
                </a:tc>
                <a:tc>
                  <a:txBody>
                    <a:bodyPr/>
                    <a:lstStyle/>
                    <a:p>
                      <a:pPr algn="ctr"/>
                      <a:r>
                        <a:rPr lang="en-GB" dirty="0" smtClean="0"/>
                        <a:t>670</a:t>
                      </a:r>
                      <a:endParaRPr lang="en-GB" dirty="0"/>
                    </a:p>
                  </a:txBody>
                  <a:tcPr/>
                </a:tc>
              </a:tr>
            </a:tbl>
          </a:graphicData>
        </a:graphic>
      </p:graphicFrame>
    </p:spTree>
    <p:extLst>
      <p:ext uri="{BB962C8B-B14F-4D97-AF65-F5344CB8AC3E}">
        <p14:creationId xmlns:p14="http://schemas.microsoft.com/office/powerpoint/2010/main" val="21155151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a:t>
            </a:r>
            <a:r>
              <a:rPr lang="en-GB" dirty="0" smtClean="0"/>
              <a:t>Wild</a:t>
            </a:r>
            <a:r>
              <a:rPr lang="en-GB" dirty="0" smtClean="0"/>
              <a:t> </a:t>
            </a:r>
            <a:r>
              <a:rPr lang="en-GB" dirty="0" smtClean="0"/>
              <a:t>Wall</a:t>
            </a:r>
            <a:br>
              <a:rPr lang="en-GB" dirty="0" smtClean="0"/>
            </a:br>
            <a:r>
              <a:rPr lang="en-GB" sz="3100" dirty="0" smtClean="0"/>
              <a:t>Scoring system</a:t>
            </a:r>
            <a:endParaRPr lang="en-GB" sz="3100" dirty="0"/>
          </a:p>
        </p:txBody>
      </p:sp>
      <p:sp>
        <p:nvSpPr>
          <p:cNvPr id="3" name="Content Placeholder 2"/>
          <p:cNvSpPr>
            <a:spLocks noGrp="1"/>
          </p:cNvSpPr>
          <p:nvPr>
            <p:ph idx="1"/>
          </p:nvPr>
        </p:nvSpPr>
        <p:spPr/>
        <p:txBody>
          <a:bodyPr>
            <a:normAutofit/>
          </a:bodyPr>
          <a:lstStyle/>
          <a:p>
            <a:pPr marL="0" indent="0" algn="ctr">
              <a:buNone/>
            </a:pPr>
            <a:r>
              <a:rPr lang="en-GB" sz="2800" dirty="0"/>
              <a:t>6</a:t>
            </a:r>
            <a:r>
              <a:rPr lang="en-GB" sz="2800" dirty="0" smtClean="0"/>
              <a:t> lines to complete</a:t>
            </a:r>
          </a:p>
          <a:p>
            <a:pPr marL="0" indent="0" algn="ctr">
              <a:buNone/>
            </a:pPr>
            <a:r>
              <a:rPr lang="en-GB" sz="2800" dirty="0" smtClean="0"/>
              <a:t>Any wrong answer in a line scores 0</a:t>
            </a:r>
          </a:p>
          <a:p>
            <a:pPr marL="0" indent="0" algn="ctr">
              <a:buNone/>
            </a:pPr>
            <a:r>
              <a:rPr lang="en-GB" sz="2800" dirty="0" smtClean="0"/>
              <a:t>2 correct in a line scores 20 pts</a:t>
            </a:r>
          </a:p>
          <a:p>
            <a:pPr marL="0" indent="0" algn="ctr">
              <a:buNone/>
            </a:pPr>
            <a:r>
              <a:rPr lang="en-GB" sz="2800" dirty="0" smtClean="0"/>
              <a:t>3 correct in a line scores </a:t>
            </a:r>
            <a:r>
              <a:rPr lang="en-GB" sz="2800" dirty="0"/>
              <a:t>4</a:t>
            </a:r>
            <a:r>
              <a:rPr lang="en-GB" sz="2800" dirty="0" smtClean="0"/>
              <a:t>0 pts</a:t>
            </a:r>
          </a:p>
          <a:p>
            <a:pPr marL="0" indent="0" algn="ctr">
              <a:buNone/>
            </a:pPr>
            <a:r>
              <a:rPr lang="en-GB" sz="2800" dirty="0" smtClean="0"/>
              <a:t>A fully correct line scores 100 pts</a:t>
            </a:r>
          </a:p>
          <a:p>
            <a:pPr marL="0" indent="0" algn="ctr">
              <a:buNone/>
            </a:pPr>
            <a:r>
              <a:rPr lang="en-GB" sz="2800" dirty="0" smtClean="0"/>
              <a:t>Maximum score for a fully completed wall </a:t>
            </a:r>
            <a:r>
              <a:rPr lang="en-GB" sz="2800" dirty="0"/>
              <a:t>6</a:t>
            </a:r>
            <a:r>
              <a:rPr lang="en-GB" sz="2800" dirty="0" smtClean="0"/>
              <a:t>00 pts</a:t>
            </a:r>
          </a:p>
          <a:p>
            <a:pPr marL="0" indent="0" algn="ctr">
              <a:buNone/>
            </a:pPr>
            <a:r>
              <a:rPr lang="en-GB" sz="2800" dirty="0" smtClean="0"/>
              <a:t>Your target, at least 300 points</a:t>
            </a:r>
            <a:endParaRPr lang="en-GB" sz="2800" dirty="0"/>
          </a:p>
        </p:txBody>
      </p:sp>
    </p:spTree>
    <p:extLst>
      <p:ext uri="{BB962C8B-B14F-4D97-AF65-F5344CB8AC3E}">
        <p14:creationId xmlns:p14="http://schemas.microsoft.com/office/powerpoint/2010/main" val="3576607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Challenge</a:t>
            </a:r>
            <a:endParaRPr lang="en-GB" dirty="0"/>
          </a:p>
        </p:txBody>
      </p:sp>
      <p:sp>
        <p:nvSpPr>
          <p:cNvPr id="3" name="Content Placeholder 2"/>
          <p:cNvSpPr>
            <a:spLocks noGrp="1"/>
          </p:cNvSpPr>
          <p:nvPr>
            <p:ph idx="1"/>
          </p:nvPr>
        </p:nvSpPr>
        <p:spPr/>
        <p:txBody>
          <a:bodyPr/>
          <a:lstStyle/>
          <a:p>
            <a:pPr marL="0" indent="0">
              <a:buNone/>
            </a:pPr>
            <a:r>
              <a:rPr lang="en-GB" dirty="0" smtClean="0"/>
              <a:t>To try to accumulate at least 20,000 points over the next 8 rounds.</a:t>
            </a:r>
            <a:endParaRPr lang="en-GB" dirty="0"/>
          </a:p>
        </p:txBody>
      </p:sp>
    </p:spTree>
    <p:extLst>
      <p:ext uri="{BB962C8B-B14F-4D97-AF65-F5344CB8AC3E}">
        <p14:creationId xmlns:p14="http://schemas.microsoft.com/office/powerpoint/2010/main" val="16864623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368152"/>
          </a:xfrm>
        </p:spPr>
        <p:txBody>
          <a:bodyPr>
            <a:normAutofit/>
          </a:bodyPr>
          <a:lstStyle/>
          <a:p>
            <a:r>
              <a:rPr lang="en-GB" dirty="0" smtClean="0"/>
              <a:t>The Wild </a:t>
            </a:r>
            <a:r>
              <a:rPr lang="en-GB" dirty="0" smtClean="0"/>
              <a:t>Wall</a:t>
            </a:r>
            <a:r>
              <a:rPr lang="en-GB" sz="3100" dirty="0" smtClean="0"/>
              <a:t/>
            </a:r>
            <a:br>
              <a:rPr lang="en-GB" sz="3100" dirty="0" smtClean="0"/>
            </a:br>
            <a:endParaRPr lang="en-GB" sz="31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29114845"/>
              </p:ext>
            </p:extLst>
          </p:nvPr>
        </p:nvGraphicFramePr>
        <p:xfrm>
          <a:off x="467544" y="1988840"/>
          <a:ext cx="8229600" cy="2834640"/>
        </p:xfrm>
        <a:graphic>
          <a:graphicData uri="http://schemas.openxmlformats.org/drawingml/2006/table">
            <a:tbl>
              <a:tblPr firstRow="1" bandRow="1">
                <a:tableStyleId>{5C22544A-7EE6-4342-B048-85BDC9FD1C3A}</a:tableStyleId>
              </a:tblPr>
              <a:tblGrid>
                <a:gridCol w="1800200"/>
                <a:gridCol w="1296144"/>
                <a:gridCol w="1656184"/>
                <a:gridCol w="1800200"/>
                <a:gridCol w="1676872"/>
              </a:tblGrid>
              <a:tr h="305033">
                <a:tc>
                  <a:txBody>
                    <a:bodyPr/>
                    <a:lstStyle/>
                    <a:p>
                      <a:pPr algn="ctr"/>
                      <a:r>
                        <a:rPr lang="en-GB" dirty="0" smtClean="0"/>
                        <a:t>Animal</a:t>
                      </a:r>
                      <a:endParaRPr lang="en-GB" dirty="0"/>
                    </a:p>
                  </a:txBody>
                  <a:tcPr/>
                </a:tc>
                <a:tc>
                  <a:txBody>
                    <a:bodyPr/>
                    <a:lstStyle/>
                    <a:p>
                      <a:pPr algn="ctr"/>
                      <a:r>
                        <a:rPr lang="en-GB" dirty="0" smtClean="0"/>
                        <a:t>Life span (</a:t>
                      </a:r>
                      <a:r>
                        <a:rPr lang="en-GB" dirty="0" err="1" smtClean="0"/>
                        <a:t>yrs</a:t>
                      </a:r>
                      <a:r>
                        <a:rPr lang="en-GB" dirty="0" smtClean="0"/>
                        <a:t>)</a:t>
                      </a:r>
                      <a:endParaRPr lang="en-GB" dirty="0"/>
                    </a:p>
                  </a:txBody>
                  <a:tcPr/>
                </a:tc>
                <a:tc>
                  <a:txBody>
                    <a:bodyPr/>
                    <a:lstStyle/>
                    <a:p>
                      <a:pPr algn="ctr"/>
                      <a:r>
                        <a:rPr lang="en-GB" dirty="0" smtClean="0"/>
                        <a:t>Adult mass (kg)</a:t>
                      </a:r>
                      <a:endParaRPr lang="en-GB" dirty="0"/>
                    </a:p>
                  </a:txBody>
                  <a:tcPr/>
                </a:tc>
                <a:tc>
                  <a:txBody>
                    <a:bodyPr/>
                    <a:lstStyle/>
                    <a:p>
                      <a:pPr algn="ctr"/>
                      <a:r>
                        <a:rPr lang="en-GB" dirty="0" smtClean="0"/>
                        <a:t>Speed (km/h)</a:t>
                      </a:r>
                      <a:endParaRPr lang="en-GB" dirty="0"/>
                    </a:p>
                  </a:txBody>
                  <a:tcPr/>
                </a:tc>
                <a:tc>
                  <a:txBody>
                    <a:bodyPr/>
                    <a:lstStyle/>
                    <a:p>
                      <a:pPr algn="ctr"/>
                      <a:r>
                        <a:rPr lang="en-GB" dirty="0" smtClean="0"/>
                        <a:t>Gestation (days)</a:t>
                      </a:r>
                      <a:endParaRPr lang="en-GB" dirty="0"/>
                    </a:p>
                  </a:txBody>
                  <a:tcPr/>
                </a:tc>
              </a:tr>
              <a:tr h="305033">
                <a:tc>
                  <a:txBody>
                    <a:bodyPr/>
                    <a:lstStyle/>
                    <a:p>
                      <a:pPr algn="ctr"/>
                      <a:r>
                        <a:rPr lang="en-GB" dirty="0" smtClean="0"/>
                        <a:t>African Elephant</a:t>
                      </a: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r>
              <a:tr h="305033">
                <a:tc>
                  <a:txBody>
                    <a:bodyPr/>
                    <a:lstStyle/>
                    <a:p>
                      <a:pPr algn="ctr"/>
                      <a:r>
                        <a:rPr lang="en-GB" dirty="0" smtClean="0"/>
                        <a:t>Cheetah</a:t>
                      </a: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r>
              <a:tr h="305033">
                <a:tc>
                  <a:txBody>
                    <a:bodyPr/>
                    <a:lstStyle/>
                    <a:p>
                      <a:pPr algn="ctr"/>
                      <a:r>
                        <a:rPr lang="en-GB" dirty="0" smtClean="0"/>
                        <a:t>Lion</a:t>
                      </a: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r>
              <a:tr h="305033">
                <a:tc>
                  <a:txBody>
                    <a:bodyPr/>
                    <a:lstStyle/>
                    <a:p>
                      <a:pPr algn="ctr"/>
                      <a:r>
                        <a:rPr lang="en-GB" dirty="0" smtClean="0"/>
                        <a:t>Northern Giraffe</a:t>
                      </a: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r>
              <a:tr h="305033">
                <a:tc>
                  <a:txBody>
                    <a:bodyPr/>
                    <a:lstStyle/>
                    <a:p>
                      <a:pPr algn="ctr"/>
                      <a:r>
                        <a:rPr lang="en-GB" dirty="0" smtClean="0"/>
                        <a:t>Panda</a:t>
                      </a: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r>
              <a:tr h="305033">
                <a:tc>
                  <a:txBody>
                    <a:bodyPr/>
                    <a:lstStyle/>
                    <a:p>
                      <a:pPr algn="ctr"/>
                      <a:r>
                        <a:rPr lang="en-GB" dirty="0" smtClean="0"/>
                        <a:t>White Rhino</a:t>
                      </a: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r>
            </a:tbl>
          </a:graphicData>
        </a:graphic>
      </p:graphicFrame>
    </p:spTree>
    <p:extLst>
      <p:ext uri="{BB962C8B-B14F-4D97-AF65-F5344CB8AC3E}">
        <p14:creationId xmlns:p14="http://schemas.microsoft.com/office/powerpoint/2010/main" val="39419770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Wild Wall</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a:p>
            <a:pPr marL="0" indent="0" algn="ctr">
              <a:buNone/>
            </a:pPr>
            <a:r>
              <a:rPr lang="en-GB" dirty="0" smtClean="0"/>
              <a:t>Let thinking time commence</a:t>
            </a:r>
            <a:endParaRPr lang="en-GB" dirty="0"/>
          </a:p>
        </p:txBody>
      </p:sp>
    </p:spTree>
    <p:extLst>
      <p:ext uri="{BB962C8B-B14F-4D97-AF65-F5344CB8AC3E}">
        <p14:creationId xmlns:p14="http://schemas.microsoft.com/office/powerpoint/2010/main" val="32548552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368152"/>
          </a:xfrm>
        </p:spPr>
        <p:txBody>
          <a:bodyPr>
            <a:normAutofit fontScale="90000"/>
          </a:bodyPr>
          <a:lstStyle/>
          <a:p>
            <a:r>
              <a:rPr lang="en-GB" dirty="0" smtClean="0"/>
              <a:t>The Wild </a:t>
            </a:r>
            <a:r>
              <a:rPr lang="en-GB" dirty="0" smtClean="0"/>
              <a:t>Wall</a:t>
            </a:r>
            <a:br>
              <a:rPr lang="en-GB" dirty="0" smtClean="0"/>
            </a:br>
            <a:r>
              <a:rPr lang="en-GB" dirty="0" smtClean="0"/>
              <a:t>(All jungled up)</a:t>
            </a:r>
            <a:r>
              <a:rPr lang="en-GB" sz="3100" dirty="0" smtClean="0"/>
              <a:t/>
            </a:r>
            <a:br>
              <a:rPr lang="en-GB" sz="3100" dirty="0" smtClean="0"/>
            </a:br>
            <a:endParaRPr lang="en-GB" sz="31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38665914"/>
              </p:ext>
            </p:extLst>
          </p:nvPr>
        </p:nvGraphicFramePr>
        <p:xfrm>
          <a:off x="467544" y="1988840"/>
          <a:ext cx="8229600" cy="2834640"/>
        </p:xfrm>
        <a:graphic>
          <a:graphicData uri="http://schemas.openxmlformats.org/drawingml/2006/table">
            <a:tbl>
              <a:tblPr firstRow="1" bandRow="1">
                <a:tableStyleId>{5C22544A-7EE6-4342-B048-85BDC9FD1C3A}</a:tableStyleId>
              </a:tblPr>
              <a:tblGrid>
                <a:gridCol w="1800200"/>
                <a:gridCol w="1296144"/>
                <a:gridCol w="1656184"/>
                <a:gridCol w="1800200"/>
                <a:gridCol w="1676872"/>
              </a:tblGrid>
              <a:tr h="305033">
                <a:tc>
                  <a:txBody>
                    <a:bodyPr/>
                    <a:lstStyle/>
                    <a:p>
                      <a:pPr algn="ctr"/>
                      <a:r>
                        <a:rPr lang="en-GB" dirty="0" smtClean="0"/>
                        <a:t>Animal</a:t>
                      </a:r>
                      <a:endParaRPr lang="en-GB" dirty="0"/>
                    </a:p>
                  </a:txBody>
                  <a:tcPr/>
                </a:tc>
                <a:tc>
                  <a:txBody>
                    <a:bodyPr/>
                    <a:lstStyle/>
                    <a:p>
                      <a:pPr algn="ctr"/>
                      <a:r>
                        <a:rPr lang="en-GB" dirty="0" smtClean="0"/>
                        <a:t>Life span (</a:t>
                      </a:r>
                      <a:r>
                        <a:rPr lang="en-GB" dirty="0" err="1" smtClean="0"/>
                        <a:t>yrs</a:t>
                      </a:r>
                      <a:r>
                        <a:rPr lang="en-GB" dirty="0" smtClean="0"/>
                        <a:t>)</a:t>
                      </a:r>
                      <a:endParaRPr lang="en-GB" dirty="0"/>
                    </a:p>
                  </a:txBody>
                  <a:tcPr/>
                </a:tc>
                <a:tc>
                  <a:txBody>
                    <a:bodyPr/>
                    <a:lstStyle/>
                    <a:p>
                      <a:pPr algn="ctr"/>
                      <a:r>
                        <a:rPr lang="en-GB" dirty="0" smtClean="0"/>
                        <a:t>Adult mass (kg)</a:t>
                      </a:r>
                      <a:endParaRPr lang="en-GB" dirty="0"/>
                    </a:p>
                  </a:txBody>
                  <a:tcPr/>
                </a:tc>
                <a:tc>
                  <a:txBody>
                    <a:bodyPr/>
                    <a:lstStyle/>
                    <a:p>
                      <a:pPr algn="ctr"/>
                      <a:r>
                        <a:rPr lang="en-GB" dirty="0" smtClean="0"/>
                        <a:t>Speed (km/h)</a:t>
                      </a:r>
                      <a:endParaRPr lang="en-GB" dirty="0"/>
                    </a:p>
                  </a:txBody>
                  <a:tcPr/>
                </a:tc>
                <a:tc>
                  <a:txBody>
                    <a:bodyPr/>
                    <a:lstStyle/>
                    <a:p>
                      <a:pPr algn="ctr"/>
                      <a:r>
                        <a:rPr lang="en-GB" dirty="0" smtClean="0"/>
                        <a:t>Gestation (days)</a:t>
                      </a:r>
                      <a:endParaRPr lang="en-GB" dirty="0"/>
                    </a:p>
                  </a:txBody>
                  <a:tcPr/>
                </a:tc>
              </a:tr>
              <a:tr h="305033">
                <a:tc>
                  <a:txBody>
                    <a:bodyPr/>
                    <a:lstStyle/>
                    <a:p>
                      <a:pPr algn="ctr"/>
                      <a:r>
                        <a:rPr lang="en-GB" dirty="0" smtClean="0"/>
                        <a:t>African Elephant</a:t>
                      </a:r>
                      <a:endParaRPr lang="en-GB" dirty="0"/>
                    </a:p>
                  </a:txBody>
                  <a:tcPr/>
                </a:tc>
                <a:tc>
                  <a:txBody>
                    <a:bodyPr/>
                    <a:lstStyle/>
                    <a:p>
                      <a:pPr algn="ctr"/>
                      <a:r>
                        <a:rPr lang="en-GB" dirty="0" smtClean="0"/>
                        <a:t>9-12</a:t>
                      </a:r>
                      <a:endParaRPr lang="en-GB" dirty="0"/>
                    </a:p>
                  </a:txBody>
                  <a:tcPr/>
                </a:tc>
                <a:tc>
                  <a:txBody>
                    <a:bodyPr/>
                    <a:lstStyle/>
                    <a:p>
                      <a:pPr algn="ctr"/>
                      <a:r>
                        <a:rPr lang="en-GB" dirty="0" smtClean="0"/>
                        <a:t>40-70</a:t>
                      </a:r>
                      <a:endParaRPr lang="en-GB" dirty="0"/>
                    </a:p>
                  </a:txBody>
                  <a:tcPr/>
                </a:tc>
                <a:tc>
                  <a:txBody>
                    <a:bodyPr/>
                    <a:lstStyle/>
                    <a:p>
                      <a:pPr algn="ctr"/>
                      <a:r>
                        <a:rPr lang="en-GB" dirty="0" smtClean="0"/>
                        <a:t>25</a:t>
                      </a:r>
                      <a:endParaRPr lang="en-GB" dirty="0"/>
                    </a:p>
                  </a:txBody>
                  <a:tcPr/>
                </a:tc>
                <a:tc>
                  <a:txBody>
                    <a:bodyPr/>
                    <a:lstStyle/>
                    <a:p>
                      <a:pPr algn="ctr"/>
                      <a:r>
                        <a:rPr lang="en-GB" dirty="0" smtClean="0"/>
                        <a:t>90-98</a:t>
                      </a:r>
                      <a:endParaRPr lang="en-GB" dirty="0"/>
                    </a:p>
                  </a:txBody>
                  <a:tcPr/>
                </a:tc>
              </a:tr>
              <a:tr h="305033">
                <a:tc>
                  <a:txBody>
                    <a:bodyPr/>
                    <a:lstStyle/>
                    <a:p>
                      <a:pPr algn="ctr"/>
                      <a:r>
                        <a:rPr lang="en-GB" dirty="0" smtClean="0"/>
                        <a:t>Cheetah</a:t>
                      </a:r>
                      <a:endParaRPr lang="en-GB" dirty="0"/>
                    </a:p>
                  </a:txBody>
                  <a:tcPr/>
                </a:tc>
                <a:tc>
                  <a:txBody>
                    <a:bodyPr/>
                    <a:lstStyle/>
                    <a:p>
                      <a:pPr algn="ctr"/>
                      <a:r>
                        <a:rPr lang="en-GB" dirty="0" smtClean="0"/>
                        <a:t>10-14</a:t>
                      </a:r>
                      <a:endParaRPr lang="en-GB" dirty="0"/>
                    </a:p>
                  </a:txBody>
                  <a:tcPr/>
                </a:tc>
                <a:tc>
                  <a:txBody>
                    <a:bodyPr/>
                    <a:lstStyle/>
                    <a:p>
                      <a:pPr algn="ctr"/>
                      <a:r>
                        <a:rPr lang="en-GB" dirty="0" smtClean="0"/>
                        <a:t>70-100</a:t>
                      </a:r>
                      <a:endParaRPr lang="en-GB" dirty="0"/>
                    </a:p>
                  </a:txBody>
                  <a:tcPr/>
                </a:tc>
                <a:tc>
                  <a:txBody>
                    <a:bodyPr/>
                    <a:lstStyle/>
                    <a:p>
                      <a:pPr algn="ctr"/>
                      <a:r>
                        <a:rPr lang="en-GB" dirty="0" smtClean="0"/>
                        <a:t>32</a:t>
                      </a:r>
                      <a:endParaRPr lang="en-GB" dirty="0"/>
                    </a:p>
                  </a:txBody>
                  <a:tcPr/>
                </a:tc>
                <a:tc>
                  <a:txBody>
                    <a:bodyPr/>
                    <a:lstStyle/>
                    <a:p>
                      <a:pPr algn="ctr"/>
                      <a:r>
                        <a:rPr lang="en-GB" dirty="0" smtClean="0"/>
                        <a:t>95-160</a:t>
                      </a:r>
                      <a:endParaRPr lang="en-GB" dirty="0"/>
                    </a:p>
                  </a:txBody>
                  <a:tcPr/>
                </a:tc>
              </a:tr>
              <a:tr h="305033">
                <a:tc>
                  <a:txBody>
                    <a:bodyPr/>
                    <a:lstStyle/>
                    <a:p>
                      <a:pPr algn="ctr"/>
                      <a:r>
                        <a:rPr lang="en-GB" dirty="0" smtClean="0"/>
                        <a:t>Lion</a:t>
                      </a:r>
                      <a:endParaRPr lang="en-GB" dirty="0"/>
                    </a:p>
                  </a:txBody>
                  <a:tcPr/>
                </a:tc>
                <a:tc>
                  <a:txBody>
                    <a:bodyPr/>
                    <a:lstStyle/>
                    <a:p>
                      <a:pPr algn="ctr"/>
                      <a:r>
                        <a:rPr lang="en-GB" dirty="0" smtClean="0"/>
                        <a:t>20</a:t>
                      </a:r>
                      <a:endParaRPr lang="en-GB" dirty="0"/>
                    </a:p>
                  </a:txBody>
                  <a:tcPr/>
                </a:tc>
                <a:tc>
                  <a:txBody>
                    <a:bodyPr/>
                    <a:lstStyle/>
                    <a:p>
                      <a:pPr algn="ctr"/>
                      <a:r>
                        <a:rPr lang="en-GB" dirty="0" smtClean="0"/>
                        <a:t>190</a:t>
                      </a:r>
                      <a:endParaRPr lang="en-GB" dirty="0"/>
                    </a:p>
                  </a:txBody>
                  <a:tcPr/>
                </a:tc>
                <a:tc>
                  <a:txBody>
                    <a:bodyPr/>
                    <a:lstStyle/>
                    <a:p>
                      <a:pPr algn="ctr"/>
                      <a:r>
                        <a:rPr lang="en-GB" dirty="0" smtClean="0"/>
                        <a:t>50</a:t>
                      </a:r>
                      <a:endParaRPr lang="en-GB" dirty="0"/>
                    </a:p>
                  </a:txBody>
                  <a:tcPr/>
                </a:tc>
                <a:tc>
                  <a:txBody>
                    <a:bodyPr/>
                    <a:lstStyle/>
                    <a:p>
                      <a:pPr algn="ctr"/>
                      <a:r>
                        <a:rPr lang="en-GB" dirty="0" smtClean="0"/>
                        <a:t>105-110</a:t>
                      </a:r>
                      <a:endParaRPr lang="en-GB" dirty="0"/>
                    </a:p>
                  </a:txBody>
                  <a:tcPr/>
                </a:tc>
              </a:tr>
              <a:tr h="305033">
                <a:tc>
                  <a:txBody>
                    <a:bodyPr/>
                    <a:lstStyle/>
                    <a:p>
                      <a:pPr algn="ctr"/>
                      <a:r>
                        <a:rPr lang="en-GB" dirty="0" smtClean="0"/>
                        <a:t>Northern Giraffe</a:t>
                      </a:r>
                      <a:endParaRPr lang="en-GB" dirty="0"/>
                    </a:p>
                  </a:txBody>
                  <a:tcPr/>
                </a:tc>
                <a:tc>
                  <a:txBody>
                    <a:bodyPr/>
                    <a:lstStyle/>
                    <a:p>
                      <a:pPr algn="ctr"/>
                      <a:r>
                        <a:rPr lang="en-GB" dirty="0" smtClean="0"/>
                        <a:t>25</a:t>
                      </a:r>
                      <a:endParaRPr lang="en-GB" dirty="0"/>
                    </a:p>
                  </a:txBody>
                  <a:tcPr/>
                </a:tc>
                <a:tc>
                  <a:txBody>
                    <a:bodyPr/>
                    <a:lstStyle/>
                    <a:p>
                      <a:pPr algn="ctr"/>
                      <a:r>
                        <a:rPr lang="en-GB" dirty="0" smtClean="0"/>
                        <a:t>800</a:t>
                      </a:r>
                      <a:endParaRPr lang="en-GB" dirty="0"/>
                    </a:p>
                  </a:txBody>
                  <a:tcPr/>
                </a:tc>
                <a:tc>
                  <a:txBody>
                    <a:bodyPr/>
                    <a:lstStyle/>
                    <a:p>
                      <a:pPr algn="ctr"/>
                      <a:r>
                        <a:rPr lang="en-GB" dirty="0" smtClean="0"/>
                        <a:t>60</a:t>
                      </a:r>
                      <a:endParaRPr lang="en-GB" dirty="0"/>
                    </a:p>
                  </a:txBody>
                  <a:tcPr/>
                </a:tc>
                <a:tc>
                  <a:txBody>
                    <a:bodyPr/>
                    <a:lstStyle/>
                    <a:p>
                      <a:pPr algn="ctr"/>
                      <a:r>
                        <a:rPr lang="en-GB" dirty="0" smtClean="0"/>
                        <a:t>450</a:t>
                      </a:r>
                      <a:endParaRPr lang="en-GB" dirty="0"/>
                    </a:p>
                  </a:txBody>
                  <a:tcPr/>
                </a:tc>
              </a:tr>
              <a:tr h="305033">
                <a:tc>
                  <a:txBody>
                    <a:bodyPr/>
                    <a:lstStyle/>
                    <a:p>
                      <a:pPr algn="ctr"/>
                      <a:r>
                        <a:rPr lang="en-GB" dirty="0" smtClean="0"/>
                        <a:t>Panda</a:t>
                      </a:r>
                      <a:endParaRPr lang="en-GB" dirty="0"/>
                    </a:p>
                  </a:txBody>
                  <a:tcPr/>
                </a:tc>
                <a:tc>
                  <a:txBody>
                    <a:bodyPr/>
                    <a:lstStyle/>
                    <a:p>
                      <a:pPr algn="ctr"/>
                      <a:r>
                        <a:rPr lang="en-GB" dirty="0" smtClean="0"/>
                        <a:t>40-50</a:t>
                      </a:r>
                      <a:endParaRPr lang="en-GB" dirty="0"/>
                    </a:p>
                  </a:txBody>
                  <a:tcPr/>
                </a:tc>
                <a:tc>
                  <a:txBody>
                    <a:bodyPr/>
                    <a:lstStyle/>
                    <a:p>
                      <a:pPr algn="ctr"/>
                      <a:r>
                        <a:rPr lang="en-GB" dirty="0" smtClean="0"/>
                        <a:t>2300</a:t>
                      </a:r>
                      <a:endParaRPr lang="en-GB" dirty="0"/>
                    </a:p>
                  </a:txBody>
                  <a:tcPr/>
                </a:tc>
                <a:tc>
                  <a:txBody>
                    <a:bodyPr/>
                    <a:lstStyle/>
                    <a:p>
                      <a:pPr algn="ctr"/>
                      <a:r>
                        <a:rPr lang="en-GB" dirty="0" smtClean="0"/>
                        <a:t>80</a:t>
                      </a:r>
                      <a:endParaRPr lang="en-GB" dirty="0"/>
                    </a:p>
                  </a:txBody>
                  <a:tcPr/>
                </a:tc>
                <a:tc>
                  <a:txBody>
                    <a:bodyPr/>
                    <a:lstStyle/>
                    <a:p>
                      <a:pPr algn="ctr"/>
                      <a:r>
                        <a:rPr lang="en-GB" dirty="0" smtClean="0"/>
                        <a:t>515</a:t>
                      </a:r>
                      <a:endParaRPr lang="en-GB" dirty="0"/>
                    </a:p>
                  </a:txBody>
                  <a:tcPr/>
                </a:tc>
              </a:tr>
              <a:tr h="305033">
                <a:tc>
                  <a:txBody>
                    <a:bodyPr/>
                    <a:lstStyle/>
                    <a:p>
                      <a:pPr algn="ctr"/>
                      <a:r>
                        <a:rPr lang="en-GB" dirty="0" smtClean="0"/>
                        <a:t>White Rhino</a:t>
                      </a:r>
                      <a:endParaRPr lang="en-GB" dirty="0"/>
                    </a:p>
                  </a:txBody>
                  <a:tcPr/>
                </a:tc>
                <a:tc>
                  <a:txBody>
                    <a:bodyPr/>
                    <a:lstStyle/>
                    <a:p>
                      <a:pPr algn="ctr"/>
                      <a:r>
                        <a:rPr lang="en-GB" dirty="0" smtClean="0"/>
                        <a:t>60-70</a:t>
                      </a:r>
                      <a:endParaRPr lang="en-GB" dirty="0"/>
                    </a:p>
                  </a:txBody>
                  <a:tcPr/>
                </a:tc>
                <a:tc>
                  <a:txBody>
                    <a:bodyPr/>
                    <a:lstStyle/>
                    <a:p>
                      <a:pPr algn="ctr"/>
                      <a:r>
                        <a:rPr lang="en-GB" dirty="0" smtClean="0"/>
                        <a:t>6000</a:t>
                      </a:r>
                      <a:endParaRPr lang="en-GB" dirty="0"/>
                    </a:p>
                  </a:txBody>
                  <a:tcPr/>
                </a:tc>
                <a:tc>
                  <a:txBody>
                    <a:bodyPr/>
                    <a:lstStyle/>
                    <a:p>
                      <a:pPr algn="ctr"/>
                      <a:r>
                        <a:rPr lang="en-GB" dirty="0" smtClean="0"/>
                        <a:t>100-120</a:t>
                      </a:r>
                      <a:endParaRPr lang="en-GB" dirty="0"/>
                    </a:p>
                  </a:txBody>
                  <a:tcPr/>
                </a:tc>
                <a:tc>
                  <a:txBody>
                    <a:bodyPr/>
                    <a:lstStyle/>
                    <a:p>
                      <a:pPr algn="ctr"/>
                      <a:r>
                        <a:rPr lang="en-GB" dirty="0" smtClean="0"/>
                        <a:t>670</a:t>
                      </a:r>
                      <a:endParaRPr lang="en-GB" dirty="0"/>
                    </a:p>
                  </a:txBody>
                  <a:tcPr/>
                </a:tc>
              </a:tr>
            </a:tbl>
          </a:graphicData>
        </a:graphic>
      </p:graphicFrame>
    </p:spTree>
    <p:extLst>
      <p:ext uri="{BB962C8B-B14F-4D97-AF65-F5344CB8AC3E}">
        <p14:creationId xmlns:p14="http://schemas.microsoft.com/office/powerpoint/2010/main" val="32309394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368152"/>
          </a:xfrm>
        </p:spPr>
        <p:txBody>
          <a:bodyPr>
            <a:normAutofit fontScale="90000"/>
          </a:bodyPr>
          <a:lstStyle/>
          <a:p>
            <a:r>
              <a:rPr lang="en-GB" dirty="0" smtClean="0"/>
              <a:t>The Wild </a:t>
            </a:r>
            <a:r>
              <a:rPr lang="en-GB" dirty="0" smtClean="0"/>
              <a:t>Wall</a:t>
            </a:r>
            <a:br>
              <a:rPr lang="en-GB" dirty="0" smtClean="0"/>
            </a:br>
            <a:r>
              <a:rPr lang="en-GB" dirty="0" smtClean="0"/>
              <a:t>(Completed wall </a:t>
            </a:r>
            <a:r>
              <a:rPr lang="en-GB" dirty="0" err="1" smtClean="0"/>
              <a:t>unjungled</a:t>
            </a:r>
            <a:r>
              <a:rPr lang="en-GB" dirty="0" smtClean="0"/>
              <a:t>)</a:t>
            </a:r>
            <a:r>
              <a:rPr lang="en-GB" sz="3100" dirty="0" smtClean="0"/>
              <a:t/>
            </a:r>
            <a:br>
              <a:rPr lang="en-GB" sz="3100" dirty="0" smtClean="0"/>
            </a:br>
            <a:endParaRPr lang="en-GB" sz="31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19886156"/>
              </p:ext>
            </p:extLst>
          </p:nvPr>
        </p:nvGraphicFramePr>
        <p:xfrm>
          <a:off x="467544" y="1988840"/>
          <a:ext cx="8229600" cy="2834640"/>
        </p:xfrm>
        <a:graphic>
          <a:graphicData uri="http://schemas.openxmlformats.org/drawingml/2006/table">
            <a:tbl>
              <a:tblPr firstRow="1" bandRow="1">
                <a:tableStyleId>{5C22544A-7EE6-4342-B048-85BDC9FD1C3A}</a:tableStyleId>
              </a:tblPr>
              <a:tblGrid>
                <a:gridCol w="1800200"/>
                <a:gridCol w="1296144"/>
                <a:gridCol w="1656184"/>
                <a:gridCol w="1800200"/>
                <a:gridCol w="1676872"/>
              </a:tblGrid>
              <a:tr h="305033">
                <a:tc>
                  <a:txBody>
                    <a:bodyPr/>
                    <a:lstStyle/>
                    <a:p>
                      <a:pPr algn="ctr"/>
                      <a:r>
                        <a:rPr lang="en-GB" dirty="0" smtClean="0"/>
                        <a:t>Animal</a:t>
                      </a:r>
                      <a:endParaRPr lang="en-GB" dirty="0"/>
                    </a:p>
                  </a:txBody>
                  <a:tcPr/>
                </a:tc>
                <a:tc>
                  <a:txBody>
                    <a:bodyPr/>
                    <a:lstStyle/>
                    <a:p>
                      <a:pPr algn="ctr"/>
                      <a:r>
                        <a:rPr lang="en-GB" dirty="0" smtClean="0"/>
                        <a:t>Life span (</a:t>
                      </a:r>
                      <a:r>
                        <a:rPr lang="en-GB" dirty="0" err="1" smtClean="0"/>
                        <a:t>yrs</a:t>
                      </a:r>
                      <a:r>
                        <a:rPr lang="en-GB" dirty="0" smtClean="0"/>
                        <a:t>)</a:t>
                      </a:r>
                      <a:endParaRPr lang="en-GB" dirty="0"/>
                    </a:p>
                  </a:txBody>
                  <a:tcPr/>
                </a:tc>
                <a:tc>
                  <a:txBody>
                    <a:bodyPr/>
                    <a:lstStyle/>
                    <a:p>
                      <a:pPr algn="ctr"/>
                      <a:r>
                        <a:rPr lang="en-GB" dirty="0" smtClean="0"/>
                        <a:t>Adult mass (kg)</a:t>
                      </a:r>
                      <a:endParaRPr lang="en-GB" dirty="0"/>
                    </a:p>
                  </a:txBody>
                  <a:tcPr/>
                </a:tc>
                <a:tc>
                  <a:txBody>
                    <a:bodyPr/>
                    <a:lstStyle/>
                    <a:p>
                      <a:pPr algn="ctr"/>
                      <a:r>
                        <a:rPr lang="en-GB" dirty="0" smtClean="0"/>
                        <a:t>Speed (km/h)</a:t>
                      </a:r>
                      <a:endParaRPr lang="en-GB" dirty="0"/>
                    </a:p>
                  </a:txBody>
                  <a:tcPr/>
                </a:tc>
                <a:tc>
                  <a:txBody>
                    <a:bodyPr/>
                    <a:lstStyle/>
                    <a:p>
                      <a:pPr algn="ctr"/>
                      <a:r>
                        <a:rPr lang="en-GB" dirty="0" smtClean="0"/>
                        <a:t>Gestation (days)</a:t>
                      </a:r>
                      <a:endParaRPr lang="en-GB" dirty="0"/>
                    </a:p>
                  </a:txBody>
                  <a:tcPr/>
                </a:tc>
              </a:tr>
              <a:tr h="305033">
                <a:tc>
                  <a:txBody>
                    <a:bodyPr/>
                    <a:lstStyle/>
                    <a:p>
                      <a:pPr algn="ctr"/>
                      <a:r>
                        <a:rPr lang="en-GB" dirty="0" smtClean="0"/>
                        <a:t>African Elephant</a:t>
                      </a:r>
                      <a:endParaRPr lang="en-GB" dirty="0"/>
                    </a:p>
                  </a:txBody>
                  <a:tcPr/>
                </a:tc>
                <a:tc>
                  <a:txBody>
                    <a:bodyPr/>
                    <a:lstStyle/>
                    <a:p>
                      <a:pPr algn="ctr"/>
                      <a:r>
                        <a:rPr lang="en-GB" dirty="0" smtClean="0"/>
                        <a:t>60-70</a:t>
                      </a:r>
                      <a:endParaRPr lang="en-GB" dirty="0"/>
                    </a:p>
                  </a:txBody>
                  <a:tcPr/>
                </a:tc>
                <a:tc>
                  <a:txBody>
                    <a:bodyPr/>
                    <a:lstStyle/>
                    <a:p>
                      <a:pPr algn="ctr"/>
                      <a:r>
                        <a:rPr lang="en-GB" dirty="0" smtClean="0"/>
                        <a:t>6000</a:t>
                      </a:r>
                      <a:endParaRPr lang="en-GB" dirty="0"/>
                    </a:p>
                  </a:txBody>
                  <a:tcPr/>
                </a:tc>
                <a:tc>
                  <a:txBody>
                    <a:bodyPr/>
                    <a:lstStyle/>
                    <a:p>
                      <a:pPr algn="ctr"/>
                      <a:r>
                        <a:rPr lang="en-GB" dirty="0" smtClean="0"/>
                        <a:t>25</a:t>
                      </a:r>
                      <a:endParaRPr lang="en-GB" dirty="0"/>
                    </a:p>
                  </a:txBody>
                  <a:tcPr/>
                </a:tc>
                <a:tc>
                  <a:txBody>
                    <a:bodyPr/>
                    <a:lstStyle/>
                    <a:p>
                      <a:pPr algn="ctr"/>
                      <a:r>
                        <a:rPr lang="en-GB" dirty="0" smtClean="0"/>
                        <a:t>670</a:t>
                      </a:r>
                      <a:endParaRPr lang="en-GB" dirty="0"/>
                    </a:p>
                  </a:txBody>
                  <a:tcPr/>
                </a:tc>
              </a:tr>
              <a:tr h="305033">
                <a:tc>
                  <a:txBody>
                    <a:bodyPr/>
                    <a:lstStyle/>
                    <a:p>
                      <a:pPr algn="ctr"/>
                      <a:r>
                        <a:rPr lang="en-GB" dirty="0" smtClean="0"/>
                        <a:t>Cheetah</a:t>
                      </a:r>
                      <a:endParaRPr lang="en-GB" dirty="0"/>
                    </a:p>
                  </a:txBody>
                  <a:tcPr/>
                </a:tc>
                <a:tc>
                  <a:txBody>
                    <a:bodyPr/>
                    <a:lstStyle/>
                    <a:p>
                      <a:pPr algn="ctr"/>
                      <a:r>
                        <a:rPr lang="en-GB" dirty="0" smtClean="0"/>
                        <a:t>9-12</a:t>
                      </a:r>
                      <a:endParaRPr lang="en-GB" dirty="0"/>
                    </a:p>
                  </a:txBody>
                  <a:tcPr/>
                </a:tc>
                <a:tc>
                  <a:txBody>
                    <a:bodyPr/>
                    <a:lstStyle/>
                    <a:p>
                      <a:pPr algn="ctr"/>
                      <a:r>
                        <a:rPr lang="en-GB" dirty="0" smtClean="0"/>
                        <a:t>40-70</a:t>
                      </a:r>
                      <a:endParaRPr lang="en-GB" dirty="0"/>
                    </a:p>
                  </a:txBody>
                  <a:tcPr/>
                </a:tc>
                <a:tc>
                  <a:txBody>
                    <a:bodyPr/>
                    <a:lstStyle/>
                    <a:p>
                      <a:pPr algn="ctr"/>
                      <a:r>
                        <a:rPr lang="en-GB" dirty="0" smtClean="0"/>
                        <a:t>100-120</a:t>
                      </a:r>
                      <a:endParaRPr lang="en-GB" dirty="0"/>
                    </a:p>
                  </a:txBody>
                  <a:tcPr/>
                </a:tc>
                <a:tc>
                  <a:txBody>
                    <a:bodyPr/>
                    <a:lstStyle/>
                    <a:p>
                      <a:pPr algn="ctr"/>
                      <a:r>
                        <a:rPr lang="en-GB" dirty="0" smtClean="0"/>
                        <a:t>90-98</a:t>
                      </a:r>
                      <a:endParaRPr lang="en-GB" dirty="0"/>
                    </a:p>
                  </a:txBody>
                  <a:tcPr/>
                </a:tc>
              </a:tr>
              <a:tr h="305033">
                <a:tc>
                  <a:txBody>
                    <a:bodyPr/>
                    <a:lstStyle/>
                    <a:p>
                      <a:pPr algn="ctr"/>
                      <a:r>
                        <a:rPr lang="en-GB" dirty="0" smtClean="0"/>
                        <a:t>Lion</a:t>
                      </a:r>
                      <a:endParaRPr lang="en-GB" dirty="0"/>
                    </a:p>
                  </a:txBody>
                  <a:tcPr/>
                </a:tc>
                <a:tc>
                  <a:txBody>
                    <a:bodyPr/>
                    <a:lstStyle/>
                    <a:p>
                      <a:pPr algn="ctr"/>
                      <a:r>
                        <a:rPr lang="en-GB" dirty="0" smtClean="0"/>
                        <a:t>10-14</a:t>
                      </a:r>
                      <a:endParaRPr lang="en-GB" dirty="0"/>
                    </a:p>
                  </a:txBody>
                  <a:tcPr/>
                </a:tc>
                <a:tc>
                  <a:txBody>
                    <a:bodyPr/>
                    <a:lstStyle/>
                    <a:p>
                      <a:pPr algn="ctr"/>
                      <a:r>
                        <a:rPr lang="en-GB" dirty="0" smtClean="0"/>
                        <a:t>190</a:t>
                      </a:r>
                      <a:endParaRPr lang="en-GB" dirty="0"/>
                    </a:p>
                  </a:txBody>
                  <a:tcPr/>
                </a:tc>
                <a:tc>
                  <a:txBody>
                    <a:bodyPr/>
                    <a:lstStyle/>
                    <a:p>
                      <a:pPr algn="ctr"/>
                      <a:r>
                        <a:rPr lang="en-GB" dirty="0" smtClean="0"/>
                        <a:t>80</a:t>
                      </a:r>
                      <a:endParaRPr lang="en-GB" dirty="0"/>
                    </a:p>
                  </a:txBody>
                  <a:tcPr/>
                </a:tc>
                <a:tc>
                  <a:txBody>
                    <a:bodyPr/>
                    <a:lstStyle/>
                    <a:p>
                      <a:pPr algn="ctr"/>
                      <a:r>
                        <a:rPr lang="en-GB" dirty="0" smtClean="0"/>
                        <a:t>105-110</a:t>
                      </a:r>
                      <a:endParaRPr lang="en-GB" dirty="0"/>
                    </a:p>
                  </a:txBody>
                  <a:tcPr/>
                </a:tc>
              </a:tr>
              <a:tr h="305033">
                <a:tc>
                  <a:txBody>
                    <a:bodyPr/>
                    <a:lstStyle/>
                    <a:p>
                      <a:pPr algn="ctr"/>
                      <a:r>
                        <a:rPr lang="en-GB" dirty="0" smtClean="0"/>
                        <a:t>Northern Giraffe</a:t>
                      </a:r>
                      <a:endParaRPr lang="en-GB" dirty="0"/>
                    </a:p>
                  </a:txBody>
                  <a:tcPr/>
                </a:tc>
                <a:tc>
                  <a:txBody>
                    <a:bodyPr/>
                    <a:lstStyle/>
                    <a:p>
                      <a:pPr algn="ctr"/>
                      <a:r>
                        <a:rPr lang="en-GB" dirty="0" smtClean="0"/>
                        <a:t>25</a:t>
                      </a:r>
                      <a:endParaRPr lang="en-GB" dirty="0"/>
                    </a:p>
                  </a:txBody>
                  <a:tcPr/>
                </a:tc>
                <a:tc>
                  <a:txBody>
                    <a:bodyPr/>
                    <a:lstStyle/>
                    <a:p>
                      <a:pPr algn="ctr"/>
                      <a:r>
                        <a:rPr lang="en-GB" dirty="0" smtClean="0"/>
                        <a:t>800</a:t>
                      </a:r>
                      <a:endParaRPr lang="en-GB" dirty="0"/>
                    </a:p>
                  </a:txBody>
                  <a:tcPr/>
                </a:tc>
                <a:tc>
                  <a:txBody>
                    <a:bodyPr/>
                    <a:lstStyle/>
                    <a:p>
                      <a:pPr algn="ctr"/>
                      <a:r>
                        <a:rPr lang="en-GB" dirty="0" smtClean="0"/>
                        <a:t>60</a:t>
                      </a:r>
                      <a:endParaRPr lang="en-GB" dirty="0"/>
                    </a:p>
                  </a:txBody>
                  <a:tcPr/>
                </a:tc>
                <a:tc>
                  <a:txBody>
                    <a:bodyPr/>
                    <a:lstStyle/>
                    <a:p>
                      <a:pPr algn="ctr"/>
                      <a:r>
                        <a:rPr lang="en-GB" dirty="0" smtClean="0"/>
                        <a:t>450</a:t>
                      </a:r>
                      <a:endParaRPr lang="en-GB" dirty="0"/>
                    </a:p>
                  </a:txBody>
                  <a:tcPr/>
                </a:tc>
              </a:tr>
              <a:tr h="305033">
                <a:tc>
                  <a:txBody>
                    <a:bodyPr/>
                    <a:lstStyle/>
                    <a:p>
                      <a:pPr algn="ctr"/>
                      <a:r>
                        <a:rPr lang="en-GB" dirty="0" smtClean="0"/>
                        <a:t>Panda</a:t>
                      </a:r>
                      <a:endParaRPr lang="en-GB" dirty="0"/>
                    </a:p>
                  </a:txBody>
                  <a:tcPr/>
                </a:tc>
                <a:tc>
                  <a:txBody>
                    <a:bodyPr/>
                    <a:lstStyle/>
                    <a:p>
                      <a:pPr algn="ctr"/>
                      <a:r>
                        <a:rPr lang="en-GB" dirty="0" smtClean="0"/>
                        <a:t>20</a:t>
                      </a:r>
                      <a:endParaRPr lang="en-GB" dirty="0"/>
                    </a:p>
                  </a:txBody>
                  <a:tcPr/>
                </a:tc>
                <a:tc>
                  <a:txBody>
                    <a:bodyPr/>
                    <a:lstStyle/>
                    <a:p>
                      <a:pPr algn="ctr"/>
                      <a:r>
                        <a:rPr lang="en-GB" dirty="0" smtClean="0"/>
                        <a:t>70-100</a:t>
                      </a:r>
                      <a:endParaRPr lang="en-GB" dirty="0"/>
                    </a:p>
                  </a:txBody>
                  <a:tcPr/>
                </a:tc>
                <a:tc>
                  <a:txBody>
                    <a:bodyPr/>
                    <a:lstStyle/>
                    <a:p>
                      <a:pPr algn="ctr"/>
                      <a:r>
                        <a:rPr lang="en-GB" dirty="0" smtClean="0"/>
                        <a:t>32</a:t>
                      </a:r>
                      <a:endParaRPr lang="en-GB" dirty="0"/>
                    </a:p>
                  </a:txBody>
                  <a:tcPr/>
                </a:tc>
                <a:tc>
                  <a:txBody>
                    <a:bodyPr/>
                    <a:lstStyle/>
                    <a:p>
                      <a:pPr algn="ctr"/>
                      <a:r>
                        <a:rPr lang="en-GB" dirty="0" smtClean="0"/>
                        <a:t>95-160</a:t>
                      </a:r>
                      <a:endParaRPr lang="en-GB" dirty="0"/>
                    </a:p>
                  </a:txBody>
                  <a:tcPr/>
                </a:tc>
              </a:tr>
              <a:tr h="305033">
                <a:tc>
                  <a:txBody>
                    <a:bodyPr/>
                    <a:lstStyle/>
                    <a:p>
                      <a:pPr algn="ctr"/>
                      <a:r>
                        <a:rPr lang="en-GB" dirty="0" smtClean="0"/>
                        <a:t>White Rhino</a:t>
                      </a:r>
                      <a:endParaRPr lang="en-GB" dirty="0"/>
                    </a:p>
                  </a:txBody>
                  <a:tcPr/>
                </a:tc>
                <a:tc>
                  <a:txBody>
                    <a:bodyPr/>
                    <a:lstStyle/>
                    <a:p>
                      <a:pPr algn="ctr"/>
                      <a:r>
                        <a:rPr lang="en-GB" dirty="0" smtClean="0"/>
                        <a:t>40-50</a:t>
                      </a:r>
                      <a:endParaRPr lang="en-GB" dirty="0"/>
                    </a:p>
                  </a:txBody>
                  <a:tcPr/>
                </a:tc>
                <a:tc>
                  <a:txBody>
                    <a:bodyPr/>
                    <a:lstStyle/>
                    <a:p>
                      <a:pPr algn="ctr"/>
                      <a:r>
                        <a:rPr lang="en-GB" dirty="0" smtClean="0"/>
                        <a:t>2300</a:t>
                      </a:r>
                      <a:endParaRPr lang="en-GB" dirty="0"/>
                    </a:p>
                  </a:txBody>
                  <a:tcPr/>
                </a:tc>
                <a:tc>
                  <a:txBody>
                    <a:bodyPr/>
                    <a:lstStyle/>
                    <a:p>
                      <a:pPr algn="ctr"/>
                      <a:r>
                        <a:rPr lang="en-GB" dirty="0" smtClean="0"/>
                        <a:t>50</a:t>
                      </a:r>
                      <a:endParaRPr lang="en-GB" dirty="0"/>
                    </a:p>
                  </a:txBody>
                  <a:tcPr/>
                </a:tc>
                <a:tc>
                  <a:txBody>
                    <a:bodyPr/>
                    <a:lstStyle/>
                    <a:p>
                      <a:pPr algn="ctr"/>
                      <a:r>
                        <a:rPr lang="en-GB" dirty="0" smtClean="0"/>
                        <a:t>515</a:t>
                      </a:r>
                      <a:endParaRPr lang="en-GB" dirty="0"/>
                    </a:p>
                  </a:txBody>
                  <a:tcPr/>
                </a:tc>
              </a:tr>
            </a:tbl>
          </a:graphicData>
        </a:graphic>
      </p:graphicFrame>
    </p:spTree>
    <p:extLst>
      <p:ext uri="{BB962C8B-B14F-4D97-AF65-F5344CB8AC3E}">
        <p14:creationId xmlns:p14="http://schemas.microsoft.com/office/powerpoint/2010/main" val="32309394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target</a:t>
            </a:r>
            <a:endParaRPr lang="en-GB" dirty="0"/>
          </a:p>
        </p:txBody>
      </p:sp>
      <p:sp>
        <p:nvSpPr>
          <p:cNvPr id="3" name="Content Placeholder 2"/>
          <p:cNvSpPr>
            <a:spLocks noGrp="1"/>
          </p:cNvSpPr>
          <p:nvPr>
            <p:ph idx="1"/>
          </p:nvPr>
        </p:nvSpPr>
        <p:spPr>
          <a:xfrm>
            <a:off x="457200" y="2708920"/>
            <a:ext cx="8229600" cy="3417243"/>
          </a:xfrm>
        </p:spPr>
        <p:txBody>
          <a:bodyPr/>
          <a:lstStyle/>
          <a:p>
            <a:pPr marL="0" indent="0" algn="ctr">
              <a:buNone/>
            </a:pPr>
            <a:r>
              <a:rPr lang="en-GB" dirty="0" smtClean="0"/>
              <a:t>After completing this round your overall target was 450 points.</a:t>
            </a:r>
          </a:p>
          <a:p>
            <a:pPr marL="0" indent="0" algn="ctr">
              <a:buNone/>
            </a:pPr>
            <a:r>
              <a:rPr lang="en-GB" dirty="0" smtClean="0"/>
              <a:t>How well did you do?</a:t>
            </a:r>
            <a:endParaRPr lang="en-GB" dirty="0"/>
          </a:p>
        </p:txBody>
      </p:sp>
    </p:spTree>
    <p:extLst>
      <p:ext uri="{BB962C8B-B14F-4D97-AF65-F5344CB8AC3E}">
        <p14:creationId xmlns:p14="http://schemas.microsoft.com/office/powerpoint/2010/main" val="3623673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p:spPr>
        <p:txBody>
          <a:bodyPr>
            <a:noAutofit/>
          </a:bodyPr>
          <a:lstStyle/>
          <a:p>
            <a:r>
              <a:rPr lang="en-GB" sz="3200" dirty="0" smtClean="0"/>
              <a:t>University Challenge</a:t>
            </a:r>
            <a:br>
              <a:rPr lang="en-GB" sz="3200" dirty="0" smtClean="0"/>
            </a:br>
            <a:r>
              <a:rPr lang="en-GB" sz="3200" dirty="0" smtClean="0"/>
              <a:t>1962-1987 &amp; 1994- </a:t>
            </a:r>
            <a:r>
              <a:rPr lang="en-GB" sz="3200" dirty="0" smtClean="0"/>
              <a:t>present</a:t>
            </a:r>
            <a:endParaRPr lang="en-GB" sz="3200" dirty="0"/>
          </a:p>
        </p:txBody>
      </p:sp>
      <p:sp>
        <p:nvSpPr>
          <p:cNvPr id="5" name="Content Placeholder 4"/>
          <p:cNvSpPr>
            <a:spLocks noGrp="1"/>
          </p:cNvSpPr>
          <p:nvPr>
            <p:ph idx="1"/>
          </p:nvPr>
        </p:nvSpPr>
        <p:spPr/>
        <p:txBody>
          <a:bodyPr/>
          <a:lstStyle/>
          <a:p>
            <a:endParaRPr lang="en-GB" dirty="0"/>
          </a:p>
        </p:txBody>
      </p:sp>
      <p:pic>
        <p:nvPicPr>
          <p:cNvPr id="1026" name="Picture 2" descr="C:\Users\john\Desktop\Lad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165" y="4017580"/>
            <a:ext cx="3924300" cy="23526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Users\john\Desktop\m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9603" y="1772816"/>
            <a:ext cx="3924300" cy="2244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5108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14202"/>
          </a:xfrm>
        </p:spPr>
        <p:txBody>
          <a:bodyPr>
            <a:normAutofit fontScale="90000"/>
          </a:bodyPr>
          <a:lstStyle/>
          <a:p>
            <a:r>
              <a:rPr lang="en-GB" sz="2400" dirty="0"/>
              <a:t>University </a:t>
            </a:r>
            <a:r>
              <a:rPr lang="en-GB" sz="2400" dirty="0" smtClean="0"/>
              <a:t>Challenge</a:t>
            </a:r>
            <a:r>
              <a:rPr lang="en-GB" sz="2400" dirty="0"/>
              <a:t/>
            </a:r>
            <a:br>
              <a:rPr lang="en-GB" sz="2400" dirty="0"/>
            </a:br>
            <a:r>
              <a:rPr lang="en-GB" sz="2400" dirty="0" smtClean="0"/>
              <a:t>Football teams with unique second names</a:t>
            </a:r>
            <a:br>
              <a:rPr lang="en-GB" sz="2400" dirty="0" smtClean="0"/>
            </a:br>
            <a:r>
              <a:rPr lang="en-GB" sz="2400" dirty="0" smtClean="0"/>
              <a:t>e.g. If the question was Manchester you would leave it blank, because neither City nor United are unique</a:t>
            </a:r>
            <a:r>
              <a:rPr lang="en-GB" sz="2400" dirty="0"/>
              <a:t/>
            </a:r>
            <a:br>
              <a:rPr lang="en-GB" sz="2400" dirty="0"/>
            </a:br>
            <a:r>
              <a:rPr lang="en-GB" sz="2400" dirty="0">
                <a:solidFill>
                  <a:srgbClr val="FF0000"/>
                </a:solidFill>
              </a:rPr>
              <a:t>30 pts per correct </a:t>
            </a:r>
            <a:r>
              <a:rPr lang="en-GB" sz="2400" dirty="0" smtClean="0">
                <a:solidFill>
                  <a:srgbClr val="FF0000"/>
                </a:solidFill>
              </a:rPr>
              <a:t>answer, but lose 30 pts for each incorrect answer</a:t>
            </a:r>
            <a:endParaRPr lang="en-GB" sz="2400"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86068635"/>
              </p:ext>
            </p:extLst>
          </p:nvPr>
        </p:nvGraphicFramePr>
        <p:xfrm>
          <a:off x="457200" y="2492895"/>
          <a:ext cx="8229600" cy="3960440"/>
        </p:xfrm>
        <a:graphic>
          <a:graphicData uri="http://schemas.openxmlformats.org/drawingml/2006/table">
            <a:tbl>
              <a:tblPr firstRow="1" bandRow="1">
                <a:tableStyleId>{5DA37D80-6434-44D0-A028-1B22A696006F}</a:tableStyleId>
              </a:tblPr>
              <a:tblGrid>
                <a:gridCol w="2746648"/>
                <a:gridCol w="1080120"/>
                <a:gridCol w="3096344"/>
                <a:gridCol w="1306488"/>
              </a:tblGrid>
              <a:tr h="396044">
                <a:tc>
                  <a:txBody>
                    <a:bodyPr/>
                    <a:lstStyle/>
                    <a:p>
                      <a:pPr algn="ctr"/>
                      <a:r>
                        <a:rPr lang="en-GB" b="0" dirty="0" smtClean="0"/>
                        <a:t>Accrington</a:t>
                      </a:r>
                      <a:endParaRPr lang="en-GB" b="0" dirty="0"/>
                    </a:p>
                  </a:txBody>
                  <a:tcPr/>
                </a:tc>
                <a:tc>
                  <a:txBody>
                    <a:bodyPr/>
                    <a:lstStyle/>
                    <a:p>
                      <a:pPr algn="ctr"/>
                      <a:endParaRPr lang="en-GB"/>
                    </a:p>
                  </a:txBody>
                  <a:tcPr/>
                </a:tc>
                <a:tc>
                  <a:txBody>
                    <a:bodyPr/>
                    <a:lstStyle/>
                    <a:p>
                      <a:pPr algn="ctr"/>
                      <a:r>
                        <a:rPr lang="en-GB" b="0" dirty="0" smtClean="0"/>
                        <a:t>Nottingham</a:t>
                      </a:r>
                      <a:endParaRPr lang="en-GB" b="0" dirty="0"/>
                    </a:p>
                  </a:txBody>
                  <a:tcPr/>
                </a:tc>
                <a:tc>
                  <a:txBody>
                    <a:bodyPr/>
                    <a:lstStyle/>
                    <a:p>
                      <a:pPr algn="ctr"/>
                      <a:endParaRPr lang="en-GB"/>
                    </a:p>
                  </a:txBody>
                  <a:tcPr/>
                </a:tc>
              </a:tr>
              <a:tr h="396044">
                <a:tc>
                  <a:txBody>
                    <a:bodyPr/>
                    <a:lstStyle/>
                    <a:p>
                      <a:pPr algn="ctr"/>
                      <a:r>
                        <a:rPr lang="en-GB" dirty="0" smtClean="0"/>
                        <a:t>Aston</a:t>
                      </a:r>
                      <a:endParaRPr lang="en-GB" dirty="0"/>
                    </a:p>
                  </a:txBody>
                  <a:tcPr/>
                </a:tc>
                <a:tc>
                  <a:txBody>
                    <a:bodyPr/>
                    <a:lstStyle/>
                    <a:p>
                      <a:pPr algn="ctr"/>
                      <a:endParaRPr lang="en-GB"/>
                    </a:p>
                  </a:txBody>
                  <a:tcPr/>
                </a:tc>
                <a:tc>
                  <a:txBody>
                    <a:bodyPr/>
                    <a:lstStyle/>
                    <a:p>
                      <a:pPr algn="ctr"/>
                      <a:r>
                        <a:rPr lang="en-GB" dirty="0" smtClean="0"/>
                        <a:t>Plymouth</a:t>
                      </a:r>
                      <a:endParaRPr lang="en-GB" dirty="0"/>
                    </a:p>
                  </a:txBody>
                  <a:tcPr/>
                </a:tc>
                <a:tc>
                  <a:txBody>
                    <a:bodyPr/>
                    <a:lstStyle/>
                    <a:p>
                      <a:pPr algn="ctr"/>
                      <a:endParaRPr lang="en-GB"/>
                    </a:p>
                  </a:txBody>
                  <a:tcPr/>
                </a:tc>
              </a:tr>
              <a:tr h="396044">
                <a:tc>
                  <a:txBody>
                    <a:bodyPr/>
                    <a:lstStyle/>
                    <a:p>
                      <a:pPr algn="ctr"/>
                      <a:r>
                        <a:rPr lang="en-GB" dirty="0" smtClean="0"/>
                        <a:t>Bristol</a:t>
                      </a:r>
                      <a:endParaRPr lang="en-GB" dirty="0"/>
                    </a:p>
                  </a:txBody>
                  <a:tcPr/>
                </a:tc>
                <a:tc>
                  <a:txBody>
                    <a:bodyPr/>
                    <a:lstStyle/>
                    <a:p>
                      <a:pPr algn="ctr"/>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Preston</a:t>
                      </a:r>
                    </a:p>
                  </a:txBody>
                  <a:tcPr/>
                </a:tc>
                <a:tc>
                  <a:txBody>
                    <a:bodyPr/>
                    <a:lstStyle/>
                    <a:p>
                      <a:pPr algn="ctr"/>
                      <a:endParaRPr lang="en-GB"/>
                    </a:p>
                  </a:txBody>
                  <a:tcPr/>
                </a:tc>
              </a:tr>
              <a:tr h="396044">
                <a:tc>
                  <a:txBody>
                    <a:bodyPr/>
                    <a:lstStyle/>
                    <a:p>
                      <a:pPr algn="ctr"/>
                      <a:r>
                        <a:rPr lang="en-GB" dirty="0" smtClean="0"/>
                        <a:t>Charlton</a:t>
                      </a:r>
                      <a:endParaRPr lang="en-GB" dirty="0"/>
                    </a:p>
                  </a:txBody>
                  <a:tcPr/>
                </a:tc>
                <a:tc>
                  <a:txBody>
                    <a:bodyPr/>
                    <a:lstStyle/>
                    <a:p>
                      <a:pPr algn="ctr"/>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Queens Park</a:t>
                      </a:r>
                    </a:p>
                  </a:txBody>
                  <a:tcPr/>
                </a:tc>
                <a:tc>
                  <a:txBody>
                    <a:bodyPr/>
                    <a:lstStyle/>
                    <a:p>
                      <a:pPr algn="ctr"/>
                      <a:endParaRPr lang="en-GB"/>
                    </a:p>
                  </a:txBody>
                  <a:tcPr/>
                </a:tc>
              </a:tr>
              <a:tr h="396044">
                <a:tc>
                  <a:txBody>
                    <a:bodyPr/>
                    <a:lstStyle/>
                    <a:p>
                      <a:pPr algn="ctr"/>
                      <a:r>
                        <a:rPr lang="en-GB" dirty="0" smtClean="0"/>
                        <a:t>Coventry</a:t>
                      </a:r>
                      <a:endParaRPr lang="en-GB" dirty="0"/>
                    </a:p>
                  </a:txBody>
                  <a:tcPr/>
                </a:tc>
                <a:tc>
                  <a:txBody>
                    <a:bodyPr/>
                    <a:lstStyle/>
                    <a:p>
                      <a:pPr algn="ctr"/>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Rotherham</a:t>
                      </a:r>
                    </a:p>
                  </a:txBody>
                  <a:tcPr/>
                </a:tc>
                <a:tc>
                  <a:txBody>
                    <a:bodyPr/>
                    <a:lstStyle/>
                    <a:p>
                      <a:pPr algn="ctr"/>
                      <a:endParaRPr lang="en-GB"/>
                    </a:p>
                  </a:txBody>
                  <a:tcPr/>
                </a:tc>
              </a:tr>
              <a:tr h="3960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Crewe</a:t>
                      </a:r>
                    </a:p>
                  </a:txBody>
                  <a:tcPr/>
                </a:tc>
                <a:tc>
                  <a:txBody>
                    <a:bodyPr/>
                    <a:lstStyle/>
                    <a:p>
                      <a:pPr algn="ctr"/>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Sheffield</a:t>
                      </a:r>
                    </a:p>
                  </a:txBody>
                  <a:tcPr/>
                </a:tc>
                <a:tc>
                  <a:txBody>
                    <a:bodyPr/>
                    <a:lstStyle/>
                    <a:p>
                      <a:pPr algn="ctr"/>
                      <a:endParaRPr lang="en-GB"/>
                    </a:p>
                  </a:txBody>
                  <a:tcPr/>
                </a:tc>
              </a:tr>
              <a:tr h="3960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Crystal</a:t>
                      </a:r>
                    </a:p>
                  </a:txBody>
                  <a:tcPr/>
                </a:tc>
                <a:tc>
                  <a:txBody>
                    <a:bodyPr/>
                    <a:lstStyle/>
                    <a:p>
                      <a:pPr algn="ctr"/>
                      <a:endParaRPr lang="en-GB"/>
                    </a:p>
                  </a:txBody>
                  <a:tcPr/>
                </a:tc>
                <a:tc>
                  <a:txBody>
                    <a:bodyPr/>
                    <a:lstStyle/>
                    <a:p>
                      <a:pPr algn="ctr"/>
                      <a:r>
                        <a:rPr lang="en-GB" dirty="0" smtClean="0"/>
                        <a:t>Tottenham</a:t>
                      </a:r>
                      <a:endParaRPr lang="en-GB" dirty="0"/>
                    </a:p>
                  </a:txBody>
                  <a:tcPr/>
                </a:tc>
                <a:tc>
                  <a:txBody>
                    <a:bodyPr/>
                    <a:lstStyle/>
                    <a:p>
                      <a:pPr algn="ctr"/>
                      <a:endParaRPr lang="en-GB"/>
                    </a:p>
                  </a:txBody>
                  <a:tcPr/>
                </a:tc>
              </a:tr>
              <a:tr h="396044">
                <a:tc>
                  <a:txBody>
                    <a:bodyPr/>
                    <a:lstStyle/>
                    <a:p>
                      <a:pPr algn="ctr"/>
                      <a:r>
                        <a:rPr lang="en-GB" dirty="0" smtClean="0"/>
                        <a:t>Forest Green</a:t>
                      </a:r>
                      <a:endParaRPr lang="en-GB" dirty="0"/>
                    </a:p>
                  </a:txBody>
                  <a:tcPr/>
                </a:tc>
                <a:tc>
                  <a:txBody>
                    <a:bodyPr/>
                    <a:lstStyle/>
                    <a:p>
                      <a:pPr algn="ctr"/>
                      <a:endParaRPr lang="en-GB"/>
                    </a:p>
                  </a:txBody>
                  <a:tcPr/>
                </a:tc>
                <a:tc>
                  <a:txBody>
                    <a:bodyPr/>
                    <a:lstStyle/>
                    <a:p>
                      <a:pPr algn="ctr"/>
                      <a:r>
                        <a:rPr lang="en-GB" dirty="0" smtClean="0"/>
                        <a:t>West Bromwich</a:t>
                      </a:r>
                      <a:endParaRPr lang="en-GB" dirty="0"/>
                    </a:p>
                  </a:txBody>
                  <a:tcPr/>
                </a:tc>
                <a:tc>
                  <a:txBody>
                    <a:bodyPr/>
                    <a:lstStyle/>
                    <a:p>
                      <a:pPr algn="ctr"/>
                      <a:endParaRPr lang="en-GB"/>
                    </a:p>
                  </a:txBody>
                  <a:tcPr/>
                </a:tc>
              </a:tr>
              <a:tr h="3960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Milton Keynes</a:t>
                      </a:r>
                    </a:p>
                  </a:txBody>
                  <a:tcPr/>
                </a:tc>
                <a:tc>
                  <a:txBody>
                    <a:bodyPr/>
                    <a:lstStyle/>
                    <a:p>
                      <a:pPr algn="ctr"/>
                      <a:endParaRPr lang="en-GB"/>
                    </a:p>
                  </a:txBody>
                  <a:tcPr/>
                </a:tc>
                <a:tc>
                  <a:txBody>
                    <a:bodyPr/>
                    <a:lstStyle/>
                    <a:p>
                      <a:pPr algn="ctr"/>
                      <a:r>
                        <a:rPr lang="en-GB" dirty="0" smtClean="0"/>
                        <a:t>Wycombe</a:t>
                      </a:r>
                      <a:endParaRPr lang="en-GB" dirty="0"/>
                    </a:p>
                  </a:txBody>
                  <a:tcPr/>
                </a:tc>
                <a:tc>
                  <a:txBody>
                    <a:bodyPr/>
                    <a:lstStyle/>
                    <a:p>
                      <a:pPr algn="ctr"/>
                      <a:endParaRPr lang="en-GB"/>
                    </a:p>
                  </a:txBody>
                  <a:tcPr/>
                </a:tc>
              </a:tr>
              <a:tr h="3960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Newport</a:t>
                      </a:r>
                    </a:p>
                  </a:txBody>
                  <a:tcPr/>
                </a:tc>
                <a:tc>
                  <a:txBody>
                    <a:bodyPr/>
                    <a:lstStyle/>
                    <a:p>
                      <a:pPr algn="ctr"/>
                      <a:endParaRPr lang="en-GB"/>
                    </a:p>
                  </a:txBody>
                  <a:tcPr/>
                </a:tc>
                <a:tc>
                  <a:txBody>
                    <a:bodyPr/>
                    <a:lstStyle/>
                    <a:p>
                      <a:pPr algn="ctr"/>
                      <a:r>
                        <a:rPr lang="en-GB" smtClean="0"/>
                        <a:t>Yeovil</a:t>
                      </a:r>
                      <a:endParaRPr lang="en-GB" dirty="0"/>
                    </a:p>
                  </a:txBody>
                  <a:tcPr/>
                </a:tc>
                <a:tc>
                  <a:txBody>
                    <a:bodyPr/>
                    <a:lstStyle/>
                    <a:p>
                      <a:pPr algn="ctr"/>
                      <a:endParaRPr lang="en-GB" dirty="0"/>
                    </a:p>
                  </a:txBody>
                  <a:tcPr/>
                </a:tc>
              </a:tr>
            </a:tbl>
          </a:graphicData>
        </a:graphic>
      </p:graphicFrame>
    </p:spTree>
    <p:extLst>
      <p:ext uri="{BB962C8B-B14F-4D97-AF65-F5344CB8AC3E}">
        <p14:creationId xmlns:p14="http://schemas.microsoft.com/office/powerpoint/2010/main" val="7839994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target</a:t>
            </a:r>
            <a:endParaRPr lang="en-GB" dirty="0"/>
          </a:p>
        </p:txBody>
      </p:sp>
      <p:sp>
        <p:nvSpPr>
          <p:cNvPr id="3" name="Content Placeholder 2"/>
          <p:cNvSpPr>
            <a:spLocks noGrp="1"/>
          </p:cNvSpPr>
          <p:nvPr>
            <p:ph idx="1"/>
          </p:nvPr>
        </p:nvSpPr>
        <p:spPr/>
        <p:txBody>
          <a:bodyPr/>
          <a:lstStyle/>
          <a:p>
            <a:pPr marL="0" indent="0" algn="ctr">
              <a:buNone/>
            </a:pPr>
            <a:r>
              <a:rPr lang="en-GB" dirty="0" smtClean="0"/>
              <a:t>Your target on this round is 450 </a:t>
            </a:r>
            <a:r>
              <a:rPr lang="en-GB" dirty="0" smtClean="0"/>
              <a:t>points out of a maximum of 600 pts</a:t>
            </a:r>
            <a:endParaRPr lang="en-GB" dirty="0" smtClean="0"/>
          </a:p>
          <a:p>
            <a:pPr marL="0" indent="0" algn="ctr">
              <a:buNone/>
            </a:pPr>
            <a:r>
              <a:rPr lang="en-GB" dirty="0" smtClean="0"/>
              <a:t>Let thinking time commence.</a:t>
            </a:r>
            <a:endParaRPr lang="en-GB" dirty="0"/>
          </a:p>
        </p:txBody>
      </p:sp>
    </p:spTree>
    <p:extLst>
      <p:ext uri="{BB962C8B-B14F-4D97-AF65-F5344CB8AC3E}">
        <p14:creationId xmlns:p14="http://schemas.microsoft.com/office/powerpoint/2010/main" val="533945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sz="2400" dirty="0"/>
              <a:t/>
            </a:r>
            <a:br>
              <a:rPr lang="en-GB" sz="2400" dirty="0"/>
            </a:br>
            <a:r>
              <a:rPr lang="en-GB" sz="2400" dirty="0">
                <a:solidFill>
                  <a:srgbClr val="FF0000"/>
                </a:solidFill>
              </a:rPr>
              <a:t>30 pts per correct </a:t>
            </a:r>
            <a:r>
              <a:rPr lang="en-GB" sz="2400" dirty="0" smtClean="0">
                <a:solidFill>
                  <a:srgbClr val="FF0000"/>
                </a:solidFill>
              </a:rPr>
              <a:t>answer, but lose 30 pts for each incorrect answer</a:t>
            </a:r>
            <a:endParaRPr lang="en-GB" sz="2400"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78336847"/>
              </p:ext>
            </p:extLst>
          </p:nvPr>
        </p:nvGraphicFramePr>
        <p:xfrm>
          <a:off x="457200" y="1052735"/>
          <a:ext cx="8229600" cy="3960440"/>
        </p:xfrm>
        <a:graphic>
          <a:graphicData uri="http://schemas.openxmlformats.org/drawingml/2006/table">
            <a:tbl>
              <a:tblPr firstRow="1" bandRow="1">
                <a:tableStyleId>{5DA37D80-6434-44D0-A028-1B22A696006F}</a:tableStyleId>
              </a:tblPr>
              <a:tblGrid>
                <a:gridCol w="2530624"/>
                <a:gridCol w="1296144"/>
                <a:gridCol w="3096344"/>
                <a:gridCol w="1306488"/>
              </a:tblGrid>
              <a:tr h="396044">
                <a:tc>
                  <a:txBody>
                    <a:bodyPr/>
                    <a:lstStyle/>
                    <a:p>
                      <a:pPr algn="ctr"/>
                      <a:r>
                        <a:rPr lang="en-GB" b="0" dirty="0" smtClean="0"/>
                        <a:t>Accrington</a:t>
                      </a:r>
                      <a:endParaRPr lang="en-GB" b="0" dirty="0"/>
                    </a:p>
                  </a:txBody>
                  <a:tcPr/>
                </a:tc>
                <a:tc>
                  <a:txBody>
                    <a:bodyPr/>
                    <a:lstStyle/>
                    <a:p>
                      <a:pPr algn="ctr"/>
                      <a:r>
                        <a:rPr lang="en-GB" dirty="0" smtClean="0"/>
                        <a:t>Stanley</a:t>
                      </a:r>
                      <a:endParaRPr lang="en-GB" dirty="0"/>
                    </a:p>
                  </a:txBody>
                  <a:tcPr/>
                </a:tc>
                <a:tc>
                  <a:txBody>
                    <a:bodyPr/>
                    <a:lstStyle/>
                    <a:p>
                      <a:pPr algn="ctr"/>
                      <a:r>
                        <a:rPr lang="en-GB" b="0" dirty="0" smtClean="0"/>
                        <a:t>Nottingham</a:t>
                      </a:r>
                      <a:endParaRPr lang="en-GB" b="0" dirty="0"/>
                    </a:p>
                  </a:txBody>
                  <a:tcPr/>
                </a:tc>
                <a:tc>
                  <a:txBody>
                    <a:bodyPr/>
                    <a:lstStyle/>
                    <a:p>
                      <a:pPr algn="ctr"/>
                      <a:r>
                        <a:rPr lang="en-GB" dirty="0" smtClean="0"/>
                        <a:t>Forest</a:t>
                      </a:r>
                      <a:endParaRPr lang="en-GB" dirty="0"/>
                    </a:p>
                  </a:txBody>
                  <a:tcPr/>
                </a:tc>
              </a:tr>
              <a:tr h="396044">
                <a:tc>
                  <a:txBody>
                    <a:bodyPr/>
                    <a:lstStyle/>
                    <a:p>
                      <a:pPr algn="ctr"/>
                      <a:r>
                        <a:rPr lang="en-GB" dirty="0" smtClean="0"/>
                        <a:t>Aston</a:t>
                      </a:r>
                      <a:endParaRPr lang="en-GB" dirty="0"/>
                    </a:p>
                  </a:txBody>
                  <a:tcPr/>
                </a:tc>
                <a:tc>
                  <a:txBody>
                    <a:bodyPr/>
                    <a:lstStyle/>
                    <a:p>
                      <a:pPr algn="ctr"/>
                      <a:r>
                        <a:rPr lang="en-GB" dirty="0" smtClean="0"/>
                        <a:t>Villa</a:t>
                      </a:r>
                      <a:endParaRPr lang="en-GB" dirty="0"/>
                    </a:p>
                  </a:txBody>
                  <a:tcPr/>
                </a:tc>
                <a:tc>
                  <a:txBody>
                    <a:bodyPr/>
                    <a:lstStyle/>
                    <a:p>
                      <a:pPr algn="ctr"/>
                      <a:r>
                        <a:rPr lang="en-GB" dirty="0" smtClean="0"/>
                        <a:t>Plymouth</a:t>
                      </a:r>
                      <a:endParaRPr lang="en-GB" dirty="0"/>
                    </a:p>
                  </a:txBody>
                  <a:tcPr/>
                </a:tc>
                <a:tc>
                  <a:txBody>
                    <a:bodyPr/>
                    <a:lstStyle/>
                    <a:p>
                      <a:pPr algn="ctr"/>
                      <a:r>
                        <a:rPr lang="en-GB" dirty="0" smtClean="0"/>
                        <a:t>Argyle</a:t>
                      </a:r>
                      <a:endParaRPr lang="en-GB" dirty="0"/>
                    </a:p>
                  </a:txBody>
                  <a:tcPr/>
                </a:tc>
              </a:tr>
              <a:tr h="396044">
                <a:tc>
                  <a:txBody>
                    <a:bodyPr/>
                    <a:lstStyle/>
                    <a:p>
                      <a:pPr algn="ctr"/>
                      <a:r>
                        <a:rPr lang="en-GB" dirty="0" smtClean="0"/>
                        <a:t>Bristol</a:t>
                      </a:r>
                      <a:endParaRPr lang="en-GB" dirty="0"/>
                    </a:p>
                  </a:txBody>
                  <a:tcPr/>
                </a:tc>
                <a:tc>
                  <a:txBody>
                    <a:bodyPr/>
                    <a:lstStyle/>
                    <a:p>
                      <a:pPr algn="ctr"/>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Preston</a:t>
                      </a:r>
                    </a:p>
                  </a:txBody>
                  <a:tcPr/>
                </a:tc>
                <a:tc>
                  <a:txBody>
                    <a:bodyPr/>
                    <a:lstStyle/>
                    <a:p>
                      <a:pPr algn="ctr"/>
                      <a:r>
                        <a:rPr lang="en-GB" dirty="0" smtClean="0"/>
                        <a:t>North End</a:t>
                      </a:r>
                      <a:endParaRPr lang="en-GB" dirty="0"/>
                    </a:p>
                  </a:txBody>
                  <a:tcPr/>
                </a:tc>
              </a:tr>
              <a:tr h="396044">
                <a:tc>
                  <a:txBody>
                    <a:bodyPr/>
                    <a:lstStyle/>
                    <a:p>
                      <a:pPr algn="ctr"/>
                      <a:r>
                        <a:rPr lang="en-GB" dirty="0" smtClean="0"/>
                        <a:t>Charlton</a:t>
                      </a:r>
                      <a:endParaRPr lang="en-GB" dirty="0"/>
                    </a:p>
                  </a:txBody>
                  <a:tcPr/>
                </a:tc>
                <a:tc>
                  <a:txBody>
                    <a:bodyPr/>
                    <a:lstStyle/>
                    <a:p>
                      <a:pPr algn="ctr"/>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Queens Park</a:t>
                      </a:r>
                    </a:p>
                  </a:txBody>
                  <a:tcPr/>
                </a:tc>
                <a:tc>
                  <a:txBody>
                    <a:bodyPr/>
                    <a:lstStyle/>
                    <a:p>
                      <a:pPr algn="ctr"/>
                      <a:r>
                        <a:rPr lang="en-GB" dirty="0" smtClean="0"/>
                        <a:t>Rangers</a:t>
                      </a:r>
                      <a:endParaRPr lang="en-GB" dirty="0"/>
                    </a:p>
                  </a:txBody>
                  <a:tcPr/>
                </a:tc>
              </a:tr>
              <a:tr h="396044">
                <a:tc>
                  <a:txBody>
                    <a:bodyPr/>
                    <a:lstStyle/>
                    <a:p>
                      <a:pPr algn="ctr"/>
                      <a:r>
                        <a:rPr lang="en-GB" dirty="0" smtClean="0"/>
                        <a:t>Coventry</a:t>
                      </a:r>
                      <a:endParaRPr lang="en-GB" dirty="0"/>
                    </a:p>
                  </a:txBody>
                  <a:tcPr/>
                </a:tc>
                <a:tc>
                  <a:txBody>
                    <a:bodyPr/>
                    <a:lstStyle/>
                    <a:p>
                      <a:pPr algn="ctr"/>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Rotherham</a:t>
                      </a:r>
                    </a:p>
                  </a:txBody>
                  <a:tcPr/>
                </a:tc>
                <a:tc>
                  <a:txBody>
                    <a:bodyPr/>
                    <a:lstStyle/>
                    <a:p>
                      <a:pPr algn="ctr"/>
                      <a:endParaRPr lang="en-GB"/>
                    </a:p>
                  </a:txBody>
                  <a:tcPr/>
                </a:tc>
              </a:tr>
              <a:tr h="3960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Crewe</a:t>
                      </a:r>
                    </a:p>
                  </a:txBody>
                  <a:tcPr/>
                </a:tc>
                <a:tc>
                  <a:txBody>
                    <a:bodyPr/>
                    <a:lstStyle/>
                    <a:p>
                      <a:pPr algn="ctr"/>
                      <a:r>
                        <a:rPr lang="en-GB" dirty="0" smtClean="0"/>
                        <a:t>Alexandra</a:t>
                      </a:r>
                      <a:endParaRPr lang="en-GB"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Sheffield</a:t>
                      </a:r>
                    </a:p>
                  </a:txBody>
                  <a:tcPr/>
                </a:tc>
                <a:tc>
                  <a:txBody>
                    <a:bodyPr/>
                    <a:lstStyle/>
                    <a:p>
                      <a:pPr algn="ctr"/>
                      <a:r>
                        <a:rPr lang="en-GB" dirty="0" smtClean="0"/>
                        <a:t>Wednesday</a:t>
                      </a:r>
                      <a:endParaRPr lang="en-GB" dirty="0"/>
                    </a:p>
                  </a:txBody>
                  <a:tcPr/>
                </a:tc>
              </a:tr>
              <a:tr h="3960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Crystal</a:t>
                      </a:r>
                    </a:p>
                  </a:txBody>
                  <a:tcPr/>
                </a:tc>
                <a:tc>
                  <a:txBody>
                    <a:bodyPr/>
                    <a:lstStyle/>
                    <a:p>
                      <a:pPr algn="ctr"/>
                      <a:r>
                        <a:rPr lang="en-GB" dirty="0" smtClean="0"/>
                        <a:t>Palace</a:t>
                      </a:r>
                      <a:endParaRPr lang="en-GB" dirty="0"/>
                    </a:p>
                  </a:txBody>
                  <a:tcPr/>
                </a:tc>
                <a:tc>
                  <a:txBody>
                    <a:bodyPr/>
                    <a:lstStyle/>
                    <a:p>
                      <a:pPr algn="ctr"/>
                      <a:r>
                        <a:rPr lang="en-GB" dirty="0" smtClean="0"/>
                        <a:t>Tottenham</a:t>
                      </a:r>
                      <a:endParaRPr lang="en-GB" dirty="0"/>
                    </a:p>
                  </a:txBody>
                  <a:tcPr/>
                </a:tc>
                <a:tc>
                  <a:txBody>
                    <a:bodyPr/>
                    <a:lstStyle/>
                    <a:p>
                      <a:pPr algn="ctr"/>
                      <a:r>
                        <a:rPr lang="en-GB" dirty="0" smtClean="0"/>
                        <a:t>Hotspurs</a:t>
                      </a:r>
                      <a:endParaRPr lang="en-GB" dirty="0"/>
                    </a:p>
                  </a:txBody>
                  <a:tcPr/>
                </a:tc>
              </a:tr>
              <a:tr h="396044">
                <a:tc>
                  <a:txBody>
                    <a:bodyPr/>
                    <a:lstStyle/>
                    <a:p>
                      <a:pPr algn="ctr"/>
                      <a:r>
                        <a:rPr lang="en-GB" dirty="0" smtClean="0"/>
                        <a:t>Forest Green</a:t>
                      </a:r>
                      <a:endParaRPr lang="en-GB" dirty="0"/>
                    </a:p>
                  </a:txBody>
                  <a:tcPr/>
                </a:tc>
                <a:tc>
                  <a:txBody>
                    <a:bodyPr/>
                    <a:lstStyle/>
                    <a:p>
                      <a:pPr algn="ctr"/>
                      <a:endParaRPr lang="en-GB"/>
                    </a:p>
                  </a:txBody>
                  <a:tcPr/>
                </a:tc>
                <a:tc>
                  <a:txBody>
                    <a:bodyPr/>
                    <a:lstStyle/>
                    <a:p>
                      <a:pPr algn="ctr"/>
                      <a:r>
                        <a:rPr lang="en-GB" dirty="0" smtClean="0"/>
                        <a:t>West Bromwich</a:t>
                      </a:r>
                      <a:endParaRPr lang="en-GB" dirty="0"/>
                    </a:p>
                  </a:txBody>
                  <a:tcPr/>
                </a:tc>
                <a:tc>
                  <a:txBody>
                    <a:bodyPr/>
                    <a:lstStyle/>
                    <a:p>
                      <a:pPr algn="ctr"/>
                      <a:endParaRPr lang="en-GB"/>
                    </a:p>
                  </a:txBody>
                  <a:tcPr/>
                </a:tc>
              </a:tr>
              <a:tr h="3960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Milton Keynes</a:t>
                      </a:r>
                    </a:p>
                  </a:txBody>
                  <a:tcPr/>
                </a:tc>
                <a:tc>
                  <a:txBody>
                    <a:bodyPr/>
                    <a:lstStyle/>
                    <a:p>
                      <a:pPr algn="ctr"/>
                      <a:r>
                        <a:rPr lang="en-GB" dirty="0" smtClean="0"/>
                        <a:t>Dons</a:t>
                      </a:r>
                      <a:endParaRPr lang="en-GB" dirty="0"/>
                    </a:p>
                  </a:txBody>
                  <a:tcPr/>
                </a:tc>
                <a:tc>
                  <a:txBody>
                    <a:bodyPr/>
                    <a:lstStyle/>
                    <a:p>
                      <a:pPr algn="ctr"/>
                      <a:r>
                        <a:rPr lang="en-GB" dirty="0" smtClean="0"/>
                        <a:t>Wycombe</a:t>
                      </a:r>
                      <a:endParaRPr lang="en-GB" dirty="0"/>
                    </a:p>
                  </a:txBody>
                  <a:tcPr/>
                </a:tc>
                <a:tc>
                  <a:txBody>
                    <a:bodyPr/>
                    <a:lstStyle/>
                    <a:p>
                      <a:pPr algn="ctr"/>
                      <a:endParaRPr lang="en-GB"/>
                    </a:p>
                  </a:txBody>
                  <a:tcPr/>
                </a:tc>
              </a:tr>
              <a:tr h="3960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Newport</a:t>
                      </a:r>
                    </a:p>
                  </a:txBody>
                  <a:tcPr/>
                </a:tc>
                <a:tc>
                  <a:txBody>
                    <a:bodyPr/>
                    <a:lstStyle/>
                    <a:p>
                      <a:pPr algn="ctr"/>
                      <a:endParaRPr lang="en-GB"/>
                    </a:p>
                  </a:txBody>
                  <a:tcPr/>
                </a:tc>
                <a:tc>
                  <a:txBody>
                    <a:bodyPr/>
                    <a:lstStyle/>
                    <a:p>
                      <a:pPr algn="ctr"/>
                      <a:r>
                        <a:rPr lang="en-GB" smtClean="0"/>
                        <a:t>Yeovil</a:t>
                      </a:r>
                      <a:endParaRPr lang="en-GB" dirty="0"/>
                    </a:p>
                  </a:txBody>
                  <a:tcPr/>
                </a:tc>
                <a:tc>
                  <a:txBody>
                    <a:bodyPr/>
                    <a:lstStyle/>
                    <a:p>
                      <a:pPr algn="ctr"/>
                      <a:endParaRPr lang="en-GB" dirty="0"/>
                    </a:p>
                  </a:txBody>
                  <a:tcPr/>
                </a:tc>
              </a:tr>
            </a:tbl>
          </a:graphicData>
        </a:graphic>
      </p:graphicFrame>
      <p:sp>
        <p:nvSpPr>
          <p:cNvPr id="3" name="TextBox 2"/>
          <p:cNvSpPr txBox="1"/>
          <p:nvPr/>
        </p:nvSpPr>
        <p:spPr>
          <a:xfrm>
            <a:off x="539552" y="5157192"/>
            <a:ext cx="8136904" cy="1200329"/>
          </a:xfrm>
          <a:prstGeom prst="rect">
            <a:avLst/>
          </a:prstGeom>
          <a:noFill/>
        </p:spPr>
        <p:txBody>
          <a:bodyPr wrap="square" rtlCol="0">
            <a:spAutoFit/>
          </a:bodyPr>
          <a:lstStyle/>
          <a:p>
            <a:r>
              <a:rPr lang="en-GB" dirty="0" smtClean="0"/>
              <a:t>Note that Bristol City and Rovers fail; Charlton Athletic fail because of Oldham Athletic; Coventry City fail; Forest Green Rovers fail; Newport County fail because of Derby County; Rotherham United fail; West Bromwich Albion fail because of Brighton and Burton; Wycombe Wanderers fail because of Bolton; Yeovil Town fail.</a:t>
            </a:r>
            <a:endParaRPr lang="en-GB" dirty="0"/>
          </a:p>
        </p:txBody>
      </p:sp>
    </p:spTree>
    <p:extLst>
      <p:ext uri="{BB962C8B-B14F-4D97-AF65-F5344CB8AC3E}">
        <p14:creationId xmlns:p14="http://schemas.microsoft.com/office/powerpoint/2010/main" val="4328340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target</a:t>
            </a:r>
            <a:endParaRPr lang="en-GB" dirty="0"/>
          </a:p>
        </p:txBody>
      </p:sp>
      <p:sp>
        <p:nvSpPr>
          <p:cNvPr id="3" name="Content Placeholder 2"/>
          <p:cNvSpPr>
            <a:spLocks noGrp="1"/>
          </p:cNvSpPr>
          <p:nvPr>
            <p:ph idx="1"/>
          </p:nvPr>
        </p:nvSpPr>
        <p:spPr>
          <a:xfrm>
            <a:off x="457200" y="2636912"/>
            <a:ext cx="8229600" cy="3489251"/>
          </a:xfrm>
        </p:spPr>
        <p:txBody>
          <a:bodyPr/>
          <a:lstStyle/>
          <a:p>
            <a:pPr marL="0" indent="0">
              <a:buNone/>
            </a:pPr>
            <a:r>
              <a:rPr lang="en-GB" dirty="0" smtClean="0"/>
              <a:t>Your target after completing this round was 900 points. How well did you do?</a:t>
            </a:r>
            <a:endParaRPr lang="en-GB" dirty="0"/>
          </a:p>
        </p:txBody>
      </p:sp>
    </p:spTree>
    <p:extLst>
      <p:ext uri="{BB962C8B-B14F-4D97-AF65-F5344CB8AC3E}">
        <p14:creationId xmlns:p14="http://schemas.microsoft.com/office/powerpoint/2010/main" val="1106214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Celebrating TV Quiz Shows </a:t>
            </a:r>
            <a:endParaRPr lang="en-GB" dirty="0"/>
          </a:p>
        </p:txBody>
      </p:sp>
      <p:sp>
        <p:nvSpPr>
          <p:cNvPr id="3" name="Content Placeholder 2"/>
          <p:cNvSpPr>
            <a:spLocks noGrp="1"/>
          </p:cNvSpPr>
          <p:nvPr>
            <p:ph idx="1"/>
          </p:nvPr>
        </p:nvSpPr>
        <p:spPr/>
        <p:txBody>
          <a:bodyPr>
            <a:normAutofit lnSpcReduction="10000"/>
          </a:bodyPr>
          <a:lstStyle/>
          <a:p>
            <a:pPr marL="0" indent="0" algn="ctr">
              <a:buNone/>
            </a:pPr>
            <a:r>
              <a:rPr lang="en-GB" dirty="0" smtClean="0"/>
              <a:t>A Question of Sport</a:t>
            </a:r>
          </a:p>
          <a:p>
            <a:pPr marL="0" indent="0" algn="ctr">
              <a:buNone/>
            </a:pPr>
            <a:r>
              <a:rPr lang="en-GB" dirty="0" smtClean="0"/>
              <a:t>Only Connect</a:t>
            </a:r>
          </a:p>
          <a:p>
            <a:pPr marL="0" indent="0" algn="ctr">
              <a:buNone/>
            </a:pPr>
            <a:r>
              <a:rPr lang="en-GB" dirty="0" smtClean="0"/>
              <a:t>University Challenge</a:t>
            </a:r>
          </a:p>
          <a:p>
            <a:pPr marL="0" indent="0" algn="ctr">
              <a:buNone/>
            </a:pPr>
            <a:r>
              <a:rPr lang="en-GB" dirty="0" smtClean="0"/>
              <a:t>Sale of the Century</a:t>
            </a:r>
          </a:p>
          <a:p>
            <a:pPr marL="0" indent="0" algn="ctr">
              <a:buNone/>
            </a:pPr>
            <a:r>
              <a:rPr lang="en-GB" dirty="0" smtClean="0"/>
              <a:t>Double your Money</a:t>
            </a:r>
          </a:p>
          <a:p>
            <a:pPr marL="0" indent="0" algn="ctr">
              <a:buNone/>
            </a:pPr>
            <a:r>
              <a:rPr lang="en-GB" dirty="0" smtClean="0"/>
              <a:t>Who Dares Wins</a:t>
            </a:r>
          </a:p>
          <a:p>
            <a:pPr marL="0" indent="0" algn="ctr">
              <a:buNone/>
            </a:pPr>
            <a:r>
              <a:rPr lang="en-GB" dirty="0" smtClean="0"/>
              <a:t>Pointless</a:t>
            </a:r>
          </a:p>
          <a:p>
            <a:pPr marL="0" indent="0" algn="ctr">
              <a:buNone/>
            </a:pPr>
            <a:r>
              <a:rPr lang="en-GB" dirty="0" smtClean="0"/>
              <a:t>Winner Takes All</a:t>
            </a:r>
          </a:p>
          <a:p>
            <a:pPr marL="0" indent="0">
              <a:buNone/>
            </a:pPr>
            <a:endParaRPr lang="en-GB" dirty="0"/>
          </a:p>
        </p:txBody>
      </p:sp>
    </p:spTree>
    <p:extLst>
      <p:ext uri="{BB962C8B-B14F-4D97-AF65-F5344CB8AC3E}">
        <p14:creationId xmlns:p14="http://schemas.microsoft.com/office/powerpoint/2010/main" val="23046772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70186"/>
          </a:xfrm>
        </p:spPr>
        <p:txBody>
          <a:bodyPr>
            <a:normAutofit/>
          </a:bodyPr>
          <a:lstStyle/>
          <a:p>
            <a:r>
              <a:rPr lang="en-GB" dirty="0" smtClean="0"/>
              <a:t>Sale of the Century</a:t>
            </a:r>
            <a:br>
              <a:rPr lang="en-GB" dirty="0" smtClean="0"/>
            </a:br>
            <a:r>
              <a:rPr lang="en-GB" dirty="0" smtClean="0"/>
              <a:t>1972 – </a:t>
            </a:r>
            <a:r>
              <a:rPr lang="en-GB" dirty="0" smtClean="0"/>
              <a:t>1983</a:t>
            </a:r>
            <a:endParaRPr lang="en-GB"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800" y="2060848"/>
            <a:ext cx="3240360" cy="1855674"/>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771800" y="4077072"/>
            <a:ext cx="3312368" cy="2124447"/>
          </a:xfrm>
          <a:prstGeom prst="rect">
            <a:avLst/>
          </a:prstGeom>
          <a:noFill/>
          <a:ln>
            <a:noFill/>
          </a:ln>
        </p:spPr>
      </p:pic>
    </p:spTree>
    <p:extLst>
      <p:ext uri="{BB962C8B-B14F-4D97-AF65-F5344CB8AC3E}">
        <p14:creationId xmlns:p14="http://schemas.microsoft.com/office/powerpoint/2010/main" val="37722392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728192"/>
          </a:xfrm>
        </p:spPr>
        <p:txBody>
          <a:bodyPr>
            <a:normAutofit/>
          </a:bodyPr>
          <a:lstStyle/>
          <a:p>
            <a:r>
              <a:rPr lang="en-GB" dirty="0" smtClean="0"/>
              <a:t>Sale of the Century</a:t>
            </a:r>
            <a:br>
              <a:rPr lang="en-GB" dirty="0" smtClean="0"/>
            </a:br>
            <a:endParaRPr lang="en-GB" dirty="0"/>
          </a:p>
        </p:txBody>
      </p:sp>
      <p:sp>
        <p:nvSpPr>
          <p:cNvPr id="3" name="Content Placeholder 2"/>
          <p:cNvSpPr>
            <a:spLocks noGrp="1"/>
          </p:cNvSpPr>
          <p:nvPr>
            <p:ph idx="1"/>
          </p:nvPr>
        </p:nvSpPr>
        <p:spPr>
          <a:xfrm>
            <a:off x="457200" y="2348880"/>
            <a:ext cx="8229600" cy="3528392"/>
          </a:xfrm>
        </p:spPr>
        <p:txBody>
          <a:bodyPr>
            <a:normAutofit/>
          </a:bodyPr>
          <a:lstStyle/>
          <a:p>
            <a:pPr marL="0" indent="0" algn="ctr">
              <a:buNone/>
            </a:pPr>
            <a:r>
              <a:rPr lang="en-GB" dirty="0" smtClean="0"/>
              <a:t>Winners share 1000 pts</a:t>
            </a:r>
          </a:p>
          <a:p>
            <a:pPr marL="0" indent="0" algn="ctr">
              <a:buNone/>
            </a:pPr>
            <a:r>
              <a:rPr lang="en-GB" dirty="0" smtClean="0"/>
              <a:t>4</a:t>
            </a:r>
            <a:r>
              <a:rPr lang="en-GB" baseline="30000" dirty="0" smtClean="0"/>
              <a:t>th</a:t>
            </a:r>
            <a:r>
              <a:rPr lang="en-GB" dirty="0" smtClean="0"/>
              <a:t> Round losers 250 pts</a:t>
            </a:r>
          </a:p>
          <a:p>
            <a:pPr marL="0" indent="0" algn="ctr">
              <a:buNone/>
            </a:pPr>
            <a:r>
              <a:rPr lang="en-GB" dirty="0" smtClean="0"/>
              <a:t>3</a:t>
            </a:r>
            <a:r>
              <a:rPr lang="en-GB" baseline="30000" dirty="0" smtClean="0"/>
              <a:t>rd</a:t>
            </a:r>
            <a:r>
              <a:rPr lang="en-GB" dirty="0" smtClean="0"/>
              <a:t> Round losers 120 pts</a:t>
            </a:r>
          </a:p>
          <a:p>
            <a:pPr marL="0" indent="0" algn="ctr">
              <a:buNone/>
            </a:pPr>
            <a:r>
              <a:rPr lang="en-GB" dirty="0" smtClean="0"/>
              <a:t>2</a:t>
            </a:r>
            <a:r>
              <a:rPr lang="en-GB" baseline="30000" dirty="0" smtClean="0"/>
              <a:t>nd</a:t>
            </a:r>
            <a:r>
              <a:rPr lang="en-GB" dirty="0" smtClean="0"/>
              <a:t> Round losers </a:t>
            </a:r>
            <a:r>
              <a:rPr lang="en-GB" dirty="0"/>
              <a:t>8</a:t>
            </a:r>
            <a:r>
              <a:rPr lang="en-GB" dirty="0" smtClean="0"/>
              <a:t>0 pts</a:t>
            </a:r>
          </a:p>
          <a:p>
            <a:pPr marL="0" indent="0" algn="ctr">
              <a:buNone/>
            </a:pPr>
            <a:r>
              <a:rPr lang="en-GB" dirty="0" smtClean="0"/>
              <a:t>First Round losers 40 pts</a:t>
            </a:r>
          </a:p>
          <a:p>
            <a:pPr marL="0" indent="0" algn="ctr">
              <a:buNone/>
            </a:pPr>
            <a:r>
              <a:rPr lang="en-GB" dirty="0" smtClean="0"/>
              <a:t>Your target is at least 250 points</a:t>
            </a:r>
            <a:endParaRPr lang="en-GB" dirty="0"/>
          </a:p>
        </p:txBody>
      </p:sp>
    </p:spTree>
    <p:extLst>
      <p:ext uri="{BB962C8B-B14F-4D97-AF65-F5344CB8AC3E}">
        <p14:creationId xmlns:p14="http://schemas.microsoft.com/office/powerpoint/2010/main" val="14096607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ARGOS</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lgn="ctr">
              <a:buNone/>
            </a:pPr>
            <a:r>
              <a:rPr lang="en-GB" dirty="0" smtClean="0"/>
              <a:t>All items are taken from the current Argos online catalogue </a:t>
            </a:r>
          </a:p>
          <a:p>
            <a:pPr marL="0" indent="0" algn="ctr">
              <a:buNone/>
            </a:pPr>
            <a:r>
              <a:rPr lang="en-GB" dirty="0" smtClean="0"/>
              <a:t>They are typical items used from daybreak to nightfall.</a:t>
            </a:r>
          </a:p>
          <a:p>
            <a:pPr marL="0" indent="0" algn="ctr">
              <a:buNone/>
            </a:pPr>
            <a:r>
              <a:rPr lang="en-GB" dirty="0" smtClean="0"/>
              <a:t>You have a choice of 3 prices each round.</a:t>
            </a:r>
            <a:endParaRPr lang="en-GB" dirty="0"/>
          </a:p>
        </p:txBody>
      </p:sp>
    </p:spTree>
    <p:extLst>
      <p:ext uri="{BB962C8B-B14F-4D97-AF65-F5344CB8AC3E}">
        <p14:creationId xmlns:p14="http://schemas.microsoft.com/office/powerpoint/2010/main" val="6717238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576064"/>
          </a:xfrm>
        </p:spPr>
        <p:txBody>
          <a:bodyPr>
            <a:normAutofit fontScale="90000"/>
          </a:bodyPr>
          <a:lstStyle/>
          <a:p>
            <a:r>
              <a:rPr lang="en-GB" dirty="0"/>
              <a:t/>
            </a:r>
            <a:br>
              <a:rPr lang="en-GB" dirty="0"/>
            </a:br>
            <a:r>
              <a:rPr lang="en-GB" dirty="0" smtClean="0"/>
              <a:t>Sale of the century</a:t>
            </a:r>
            <a:br>
              <a:rPr lang="en-GB" dirty="0" smtClean="0"/>
            </a:br>
            <a:r>
              <a:rPr lang="en-GB" dirty="0" smtClean="0"/>
              <a:t>Get the perfect shave in the morning</a:t>
            </a:r>
            <a:br>
              <a:rPr lang="en-GB" dirty="0" smtClean="0"/>
            </a:br>
            <a:endParaRPr lang="en-GB" dirty="0"/>
          </a:p>
        </p:txBody>
      </p:sp>
      <p:sp>
        <p:nvSpPr>
          <p:cNvPr id="3" name="Content Placeholder 2"/>
          <p:cNvSpPr>
            <a:spLocks noGrp="1"/>
          </p:cNvSpPr>
          <p:nvPr>
            <p:ph idx="1"/>
          </p:nvPr>
        </p:nvSpPr>
        <p:spPr/>
        <p:txBody>
          <a:bodyPr/>
          <a:lstStyle/>
          <a:p>
            <a:pPr marL="0" indent="0" algn="ctr">
              <a:buNone/>
            </a:pPr>
            <a:endParaRPr lang="en-GB" dirty="0" smtClean="0"/>
          </a:p>
          <a:p>
            <a:pPr marL="0" indent="0" algn="ctr">
              <a:buNone/>
            </a:pPr>
            <a:endParaRPr lang="en-GB" sz="2800" dirty="0"/>
          </a:p>
        </p:txBody>
      </p:sp>
      <p:sp>
        <p:nvSpPr>
          <p:cNvPr id="6" name="TextBox 5"/>
          <p:cNvSpPr txBox="1"/>
          <p:nvPr/>
        </p:nvSpPr>
        <p:spPr>
          <a:xfrm>
            <a:off x="1947862" y="5445224"/>
            <a:ext cx="6008513" cy="461665"/>
          </a:xfrm>
          <a:prstGeom prst="rect">
            <a:avLst/>
          </a:prstGeom>
          <a:noFill/>
        </p:spPr>
        <p:txBody>
          <a:bodyPr wrap="square" rtlCol="0">
            <a:spAutoFit/>
          </a:bodyPr>
          <a:lstStyle/>
          <a:p>
            <a:r>
              <a:rPr lang="en-GB" sz="2400" dirty="0" smtClean="0"/>
              <a:t>A Less than £25    B £25     C More than £25</a:t>
            </a:r>
            <a:endParaRPr lang="en-GB"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590063"/>
            <a:ext cx="4248472" cy="3390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23367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Beard trimmer/hair clippers</a:t>
            </a:r>
            <a:endParaRPr lang="en-GB" dirty="0"/>
          </a:p>
        </p:txBody>
      </p:sp>
      <p:sp>
        <p:nvSpPr>
          <p:cNvPr id="3" name="Content Placeholder 2"/>
          <p:cNvSpPr>
            <a:spLocks noGrp="1"/>
          </p:cNvSpPr>
          <p:nvPr>
            <p:ph idx="1"/>
          </p:nvPr>
        </p:nvSpPr>
        <p:spPr/>
        <p:txBody>
          <a:bodyPr>
            <a:normAutofit/>
          </a:bodyPr>
          <a:lstStyle/>
          <a:p>
            <a:pPr marL="0" indent="0" algn="ctr">
              <a:buNone/>
            </a:pPr>
            <a:endParaRPr lang="en-GB" sz="8000" dirty="0" smtClean="0"/>
          </a:p>
          <a:p>
            <a:pPr marL="0" indent="0" algn="ctr">
              <a:buNone/>
            </a:pPr>
            <a:r>
              <a:rPr lang="en-GB" sz="8000" dirty="0"/>
              <a:t>A</a:t>
            </a:r>
            <a:r>
              <a:rPr lang="en-GB" sz="8000" dirty="0" smtClean="0"/>
              <a:t>   £19.99</a:t>
            </a:r>
          </a:p>
          <a:p>
            <a:pPr marL="0" indent="0" algn="ctr">
              <a:buNone/>
            </a:pPr>
            <a:r>
              <a:rPr lang="en-GB" sz="5400" dirty="0" smtClean="0"/>
              <a:t>Losers get 40 pts</a:t>
            </a:r>
            <a:endParaRPr lang="en-GB" sz="5400" dirty="0"/>
          </a:p>
        </p:txBody>
      </p:sp>
    </p:spTree>
    <p:extLst>
      <p:ext uri="{BB962C8B-B14F-4D97-AF65-F5344CB8AC3E}">
        <p14:creationId xmlns:p14="http://schemas.microsoft.com/office/powerpoint/2010/main" val="25429934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Sale of the Century</a:t>
            </a:r>
            <a:endParaRPr lang="en-GB" dirty="0"/>
          </a:p>
        </p:txBody>
      </p:sp>
      <p:sp>
        <p:nvSpPr>
          <p:cNvPr id="3" name="Content Placeholder 2"/>
          <p:cNvSpPr>
            <a:spLocks noGrp="1"/>
          </p:cNvSpPr>
          <p:nvPr>
            <p:ph idx="1"/>
          </p:nvPr>
        </p:nvSpPr>
        <p:spPr>
          <a:xfrm>
            <a:off x="457200" y="1196752"/>
            <a:ext cx="8229600" cy="4929411"/>
          </a:xfrm>
        </p:spPr>
        <p:txBody>
          <a:bodyPr>
            <a:normAutofit/>
          </a:bodyPr>
          <a:lstStyle/>
          <a:p>
            <a:pPr marL="0" indent="0" algn="ctr">
              <a:buNone/>
            </a:pPr>
            <a:endParaRPr lang="en-GB" sz="1800" dirty="0"/>
          </a:p>
        </p:txBody>
      </p:sp>
      <p:sp>
        <p:nvSpPr>
          <p:cNvPr id="5" name="TextBox 4"/>
          <p:cNvSpPr txBox="1"/>
          <p:nvPr/>
        </p:nvSpPr>
        <p:spPr>
          <a:xfrm>
            <a:off x="6444208" y="2924944"/>
            <a:ext cx="1760610" cy="1477328"/>
          </a:xfrm>
          <a:prstGeom prst="rect">
            <a:avLst/>
          </a:prstGeom>
          <a:noFill/>
        </p:spPr>
        <p:txBody>
          <a:bodyPr wrap="none" rtlCol="0">
            <a:spAutoFit/>
          </a:bodyPr>
          <a:lstStyle/>
          <a:p>
            <a:r>
              <a:rPr lang="en-GB" dirty="0" smtClean="0"/>
              <a:t>A Less Than £</a:t>
            </a:r>
            <a:r>
              <a:rPr lang="en-GB" dirty="0"/>
              <a:t>5</a:t>
            </a:r>
            <a:r>
              <a:rPr lang="en-GB" dirty="0" smtClean="0"/>
              <a:t>0</a:t>
            </a:r>
          </a:p>
          <a:p>
            <a:endParaRPr lang="en-GB" dirty="0"/>
          </a:p>
          <a:p>
            <a:r>
              <a:rPr lang="en-GB" dirty="0" smtClean="0"/>
              <a:t>B £</a:t>
            </a:r>
            <a:r>
              <a:rPr lang="en-GB" dirty="0"/>
              <a:t>5</a:t>
            </a:r>
            <a:r>
              <a:rPr lang="en-GB" dirty="0" smtClean="0"/>
              <a:t>0</a:t>
            </a:r>
          </a:p>
          <a:p>
            <a:endParaRPr lang="en-GB" dirty="0"/>
          </a:p>
          <a:p>
            <a:r>
              <a:rPr lang="en-GB" dirty="0" smtClean="0"/>
              <a:t>C More than £</a:t>
            </a:r>
            <a:r>
              <a:rPr lang="en-GB" dirty="0"/>
              <a:t>5</a:t>
            </a:r>
            <a:r>
              <a:rPr lang="en-GB" dirty="0" smtClean="0"/>
              <a:t>0</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844824"/>
            <a:ext cx="4962525" cy="413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47296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Juicer</a:t>
            </a:r>
            <a:endParaRPr lang="en-GB" dirty="0"/>
          </a:p>
        </p:txBody>
      </p:sp>
      <p:sp>
        <p:nvSpPr>
          <p:cNvPr id="3" name="Content Placeholder 2"/>
          <p:cNvSpPr>
            <a:spLocks noGrp="1"/>
          </p:cNvSpPr>
          <p:nvPr>
            <p:ph idx="1"/>
          </p:nvPr>
        </p:nvSpPr>
        <p:spPr/>
        <p:txBody>
          <a:bodyPr>
            <a:normAutofit/>
          </a:bodyPr>
          <a:lstStyle/>
          <a:p>
            <a:pPr marL="0" indent="0" algn="ctr">
              <a:buNone/>
            </a:pPr>
            <a:endParaRPr lang="en-GB" sz="8000" dirty="0" smtClean="0"/>
          </a:p>
          <a:p>
            <a:pPr marL="0" indent="0" algn="ctr">
              <a:buNone/>
            </a:pPr>
            <a:r>
              <a:rPr lang="en-GB" sz="8000" dirty="0" smtClean="0"/>
              <a:t>A   £49.99</a:t>
            </a:r>
          </a:p>
          <a:p>
            <a:pPr marL="0" indent="0" algn="ctr">
              <a:buNone/>
            </a:pPr>
            <a:r>
              <a:rPr lang="en-GB" sz="6000" dirty="0" smtClean="0"/>
              <a:t>Losers get </a:t>
            </a:r>
            <a:r>
              <a:rPr lang="en-GB" sz="6000" dirty="0"/>
              <a:t>8</a:t>
            </a:r>
            <a:r>
              <a:rPr lang="en-GB" sz="6000" dirty="0" smtClean="0"/>
              <a:t>0 pts</a:t>
            </a:r>
            <a:endParaRPr lang="en-GB" sz="6000" dirty="0"/>
          </a:p>
        </p:txBody>
      </p:sp>
    </p:spTree>
    <p:extLst>
      <p:ext uri="{BB962C8B-B14F-4D97-AF65-F5344CB8AC3E}">
        <p14:creationId xmlns:p14="http://schemas.microsoft.com/office/powerpoint/2010/main" val="7947496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Sale of the Century</a:t>
            </a:r>
            <a:br>
              <a:rPr lang="en-GB" dirty="0" smtClean="0"/>
            </a:br>
            <a:endParaRPr lang="en-GB" dirty="0"/>
          </a:p>
        </p:txBody>
      </p:sp>
      <p:sp>
        <p:nvSpPr>
          <p:cNvPr id="3" name="Content Placeholder 2"/>
          <p:cNvSpPr>
            <a:spLocks noGrp="1"/>
          </p:cNvSpPr>
          <p:nvPr>
            <p:ph idx="1"/>
          </p:nvPr>
        </p:nvSpPr>
        <p:spPr>
          <a:xfrm>
            <a:off x="457200" y="1052736"/>
            <a:ext cx="8229600" cy="5073427"/>
          </a:xfrm>
        </p:spPr>
        <p:txBody>
          <a:bodyPr>
            <a:normAutofit/>
          </a:bodyPr>
          <a:lstStyle/>
          <a:p>
            <a:pPr marL="0" indent="0" algn="ctr">
              <a:buNone/>
            </a:pPr>
            <a:endParaRPr lang="en-GB" sz="2000" dirty="0" smtClean="0"/>
          </a:p>
        </p:txBody>
      </p:sp>
      <p:sp>
        <p:nvSpPr>
          <p:cNvPr id="5" name="TextBox 4"/>
          <p:cNvSpPr txBox="1"/>
          <p:nvPr/>
        </p:nvSpPr>
        <p:spPr>
          <a:xfrm>
            <a:off x="5868144" y="3356992"/>
            <a:ext cx="2169376" cy="1477328"/>
          </a:xfrm>
          <a:prstGeom prst="rect">
            <a:avLst/>
          </a:prstGeom>
          <a:noFill/>
        </p:spPr>
        <p:txBody>
          <a:bodyPr wrap="none" rtlCol="0">
            <a:spAutoFit/>
          </a:bodyPr>
          <a:lstStyle/>
          <a:p>
            <a:r>
              <a:rPr lang="en-GB" dirty="0" smtClean="0"/>
              <a:t>A Less than £209.99</a:t>
            </a:r>
          </a:p>
          <a:p>
            <a:endParaRPr lang="en-GB" dirty="0"/>
          </a:p>
          <a:p>
            <a:r>
              <a:rPr lang="en-GB" dirty="0" smtClean="0"/>
              <a:t>B £209.99</a:t>
            </a:r>
          </a:p>
          <a:p>
            <a:endParaRPr lang="en-GB" dirty="0"/>
          </a:p>
          <a:p>
            <a:r>
              <a:rPr lang="en-GB" dirty="0" smtClean="0"/>
              <a:t>C More than £209.99</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268760"/>
            <a:ext cx="4610100" cy="458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87897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Fitbit</a:t>
            </a:r>
            <a:endParaRPr lang="en-GB" dirty="0"/>
          </a:p>
        </p:txBody>
      </p:sp>
      <p:sp>
        <p:nvSpPr>
          <p:cNvPr id="3" name="Content Placeholder 2"/>
          <p:cNvSpPr>
            <a:spLocks noGrp="1"/>
          </p:cNvSpPr>
          <p:nvPr>
            <p:ph idx="1"/>
          </p:nvPr>
        </p:nvSpPr>
        <p:spPr>
          <a:xfrm>
            <a:off x="457200" y="1600201"/>
            <a:ext cx="8229600" cy="3268960"/>
          </a:xfrm>
        </p:spPr>
        <p:txBody>
          <a:bodyPr>
            <a:normAutofit fontScale="92500" lnSpcReduction="20000"/>
          </a:bodyPr>
          <a:lstStyle/>
          <a:p>
            <a:pPr marL="0" indent="0" algn="ctr">
              <a:buNone/>
            </a:pPr>
            <a:endParaRPr lang="en-GB" sz="8000" dirty="0" smtClean="0"/>
          </a:p>
          <a:p>
            <a:pPr marL="0" indent="0" algn="ctr">
              <a:buNone/>
            </a:pPr>
            <a:r>
              <a:rPr lang="en-GB" sz="8000" dirty="0"/>
              <a:t>C</a:t>
            </a:r>
            <a:r>
              <a:rPr lang="en-GB" sz="8000" dirty="0" smtClean="0"/>
              <a:t> £229.99</a:t>
            </a:r>
          </a:p>
          <a:p>
            <a:pPr marL="0" indent="0" algn="ctr">
              <a:buNone/>
            </a:pPr>
            <a:r>
              <a:rPr lang="en-GB" sz="7000" dirty="0" smtClean="0"/>
              <a:t>Losers get 120 pts</a:t>
            </a:r>
          </a:p>
        </p:txBody>
      </p:sp>
    </p:spTree>
    <p:extLst>
      <p:ext uri="{BB962C8B-B14F-4D97-AF65-F5344CB8AC3E}">
        <p14:creationId xmlns:p14="http://schemas.microsoft.com/office/powerpoint/2010/main" val="5836440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Sale of the Century</a:t>
            </a:r>
            <a:endParaRPr lang="en-GB" dirty="0"/>
          </a:p>
        </p:txBody>
      </p:sp>
      <p:sp>
        <p:nvSpPr>
          <p:cNvPr id="3" name="Content Placeholder 2"/>
          <p:cNvSpPr>
            <a:spLocks noGrp="1"/>
          </p:cNvSpPr>
          <p:nvPr>
            <p:ph idx="1"/>
          </p:nvPr>
        </p:nvSpPr>
        <p:spPr>
          <a:xfrm>
            <a:off x="457200" y="1196752"/>
            <a:ext cx="8229600" cy="4929411"/>
          </a:xfrm>
        </p:spPr>
        <p:txBody>
          <a:bodyPr>
            <a:normAutofit/>
          </a:bodyPr>
          <a:lstStyle/>
          <a:p>
            <a:pPr marL="0" indent="0" algn="ctr">
              <a:buNone/>
            </a:pPr>
            <a:endParaRPr lang="en-GB" sz="1800" dirty="0"/>
          </a:p>
        </p:txBody>
      </p:sp>
      <p:sp>
        <p:nvSpPr>
          <p:cNvPr id="5" name="TextBox 4"/>
          <p:cNvSpPr txBox="1"/>
          <p:nvPr/>
        </p:nvSpPr>
        <p:spPr>
          <a:xfrm>
            <a:off x="5436096" y="3429000"/>
            <a:ext cx="1877630" cy="1477328"/>
          </a:xfrm>
          <a:prstGeom prst="rect">
            <a:avLst/>
          </a:prstGeom>
          <a:noFill/>
        </p:spPr>
        <p:txBody>
          <a:bodyPr wrap="none" rtlCol="0">
            <a:spAutoFit/>
          </a:bodyPr>
          <a:lstStyle/>
          <a:p>
            <a:r>
              <a:rPr lang="en-GB" dirty="0" smtClean="0"/>
              <a:t>A Less than £235</a:t>
            </a:r>
          </a:p>
          <a:p>
            <a:endParaRPr lang="en-GB" dirty="0"/>
          </a:p>
          <a:p>
            <a:r>
              <a:rPr lang="en-GB" dirty="0" smtClean="0"/>
              <a:t>B £235</a:t>
            </a:r>
          </a:p>
          <a:p>
            <a:endParaRPr lang="en-GB" dirty="0"/>
          </a:p>
          <a:p>
            <a:r>
              <a:rPr lang="en-GB" dirty="0" smtClean="0"/>
              <a:t>C More than £235</a:t>
            </a:r>
            <a:endParaRPr lang="en-GB"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631" y="1844824"/>
            <a:ext cx="4697198" cy="3871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73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42194"/>
          </a:xfrm>
        </p:spPr>
        <p:txBody>
          <a:bodyPr>
            <a:normAutofit/>
          </a:bodyPr>
          <a:lstStyle/>
          <a:p>
            <a:r>
              <a:rPr lang="en-GB" dirty="0" smtClean="0"/>
              <a:t>A Question of Sport</a:t>
            </a:r>
            <a:br>
              <a:rPr lang="en-GB" dirty="0" smtClean="0"/>
            </a:br>
            <a:r>
              <a:rPr lang="en-GB" dirty="0" smtClean="0"/>
              <a:t>2</a:t>
            </a:r>
            <a:r>
              <a:rPr lang="en-GB" baseline="30000" dirty="0" smtClean="0"/>
              <a:t>nd</a:t>
            </a:r>
            <a:r>
              <a:rPr lang="en-GB" dirty="0" smtClean="0"/>
              <a:t> December 1968 – present day</a:t>
            </a:r>
            <a:endParaRPr lang="en-GB"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8" y="1988840"/>
            <a:ext cx="5112568" cy="3983422"/>
          </a:xfrm>
          <a:prstGeom prst="rect">
            <a:avLst/>
          </a:prstGeom>
          <a:noFill/>
          <a:ln>
            <a:noFill/>
          </a:ln>
        </p:spPr>
      </p:pic>
    </p:spTree>
    <p:extLst>
      <p:ext uri="{BB962C8B-B14F-4D97-AF65-F5344CB8AC3E}">
        <p14:creationId xmlns:p14="http://schemas.microsoft.com/office/powerpoint/2010/main" val="5521620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Cordless vacuum</a:t>
            </a:r>
            <a:endParaRPr lang="en-GB" dirty="0"/>
          </a:p>
        </p:txBody>
      </p:sp>
      <p:sp>
        <p:nvSpPr>
          <p:cNvPr id="3" name="Content Placeholder 2"/>
          <p:cNvSpPr>
            <a:spLocks noGrp="1"/>
          </p:cNvSpPr>
          <p:nvPr>
            <p:ph idx="1"/>
          </p:nvPr>
        </p:nvSpPr>
        <p:spPr/>
        <p:txBody>
          <a:bodyPr>
            <a:normAutofit/>
          </a:bodyPr>
          <a:lstStyle/>
          <a:p>
            <a:pPr marL="0" indent="0" algn="ctr">
              <a:buNone/>
            </a:pPr>
            <a:r>
              <a:rPr lang="en-GB" sz="8000" dirty="0" smtClean="0"/>
              <a:t>C   £249</a:t>
            </a:r>
          </a:p>
          <a:p>
            <a:pPr marL="0" indent="0" algn="ctr">
              <a:buNone/>
            </a:pPr>
            <a:r>
              <a:rPr lang="en-GB" sz="6000" dirty="0" smtClean="0"/>
              <a:t>Losers get 250 pts</a:t>
            </a:r>
          </a:p>
          <a:p>
            <a:pPr marL="0" indent="0" algn="ctr">
              <a:buNone/>
            </a:pPr>
            <a:r>
              <a:rPr lang="en-GB" sz="6000" dirty="0" smtClean="0"/>
              <a:t>Winners share 1000 pts</a:t>
            </a:r>
            <a:endParaRPr lang="en-GB" sz="6000" dirty="0"/>
          </a:p>
        </p:txBody>
      </p:sp>
    </p:spTree>
    <p:extLst>
      <p:ext uri="{BB962C8B-B14F-4D97-AF65-F5344CB8AC3E}">
        <p14:creationId xmlns:p14="http://schemas.microsoft.com/office/powerpoint/2010/main" val="38678557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target</a:t>
            </a:r>
            <a:endParaRPr lang="en-GB" dirty="0"/>
          </a:p>
        </p:txBody>
      </p:sp>
      <p:sp>
        <p:nvSpPr>
          <p:cNvPr id="3" name="Content Placeholder 2"/>
          <p:cNvSpPr>
            <a:spLocks noGrp="1"/>
          </p:cNvSpPr>
          <p:nvPr>
            <p:ph idx="1"/>
          </p:nvPr>
        </p:nvSpPr>
        <p:spPr>
          <a:xfrm>
            <a:off x="457200" y="2348880"/>
            <a:ext cx="8229600" cy="3777283"/>
          </a:xfrm>
        </p:spPr>
        <p:txBody>
          <a:bodyPr/>
          <a:lstStyle/>
          <a:p>
            <a:pPr marL="0" indent="0">
              <a:buNone/>
            </a:pPr>
            <a:r>
              <a:rPr lang="en-GB" dirty="0" smtClean="0"/>
              <a:t>Your overall target to this point was 1150 points.</a:t>
            </a:r>
          </a:p>
          <a:p>
            <a:pPr marL="0" indent="0">
              <a:buNone/>
            </a:pPr>
            <a:r>
              <a:rPr lang="en-GB" dirty="0" smtClean="0"/>
              <a:t>How well did you do?</a:t>
            </a:r>
            <a:endParaRPr lang="en-GB" dirty="0"/>
          </a:p>
        </p:txBody>
      </p:sp>
    </p:spTree>
    <p:extLst>
      <p:ext uri="{BB962C8B-B14F-4D97-AF65-F5344CB8AC3E}">
        <p14:creationId xmlns:p14="http://schemas.microsoft.com/office/powerpoint/2010/main" val="11670254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Half way through the show</a:t>
            </a:r>
            <a:endParaRPr lang="en-GB" dirty="0"/>
          </a:p>
        </p:txBody>
      </p:sp>
      <p:sp>
        <p:nvSpPr>
          <p:cNvPr id="3" name="Content Placeholder 2"/>
          <p:cNvSpPr>
            <a:spLocks noGrp="1"/>
          </p:cNvSpPr>
          <p:nvPr>
            <p:ph idx="1"/>
          </p:nvPr>
        </p:nvSpPr>
        <p:spPr/>
        <p:txBody>
          <a:bodyPr/>
          <a:lstStyle/>
          <a:p>
            <a:pPr marL="0" indent="0">
              <a:buNone/>
            </a:pP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564904"/>
            <a:ext cx="2261289" cy="2805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7105" y="1641658"/>
            <a:ext cx="3211319" cy="2291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953" y="1604126"/>
            <a:ext cx="2610524" cy="1536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2547" y="1402854"/>
            <a:ext cx="164782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5370263"/>
            <a:ext cx="164782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691" y="3140967"/>
            <a:ext cx="2143125"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6136" y="4369692"/>
            <a:ext cx="2143125"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7103" y="5160713"/>
            <a:ext cx="9906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5953" y="4369692"/>
            <a:ext cx="203835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36426" y="5703638"/>
            <a:ext cx="203835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084168" y="3967583"/>
            <a:ext cx="2039825" cy="584775"/>
          </a:xfrm>
          <a:prstGeom prst="rect">
            <a:avLst/>
          </a:prstGeom>
          <a:noFill/>
        </p:spPr>
        <p:txBody>
          <a:bodyPr wrap="square" rtlCol="0">
            <a:spAutoFit/>
          </a:bodyPr>
          <a:lstStyle/>
          <a:p>
            <a:r>
              <a:rPr lang="en-GB" sz="3200" dirty="0" smtClean="0">
                <a:solidFill>
                  <a:prstClr val="black"/>
                </a:solidFill>
              </a:rPr>
              <a:t>Lucky</a:t>
            </a:r>
            <a:endParaRPr lang="en-GB" sz="3200" dirty="0">
              <a:solidFill>
                <a:prstClr val="black"/>
              </a:solidFill>
            </a:endParaRPr>
          </a:p>
        </p:txBody>
      </p:sp>
    </p:spTree>
    <p:extLst>
      <p:ext uri="{BB962C8B-B14F-4D97-AF65-F5344CB8AC3E}">
        <p14:creationId xmlns:p14="http://schemas.microsoft.com/office/powerpoint/2010/main" val="39898765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Double Your Money</a:t>
            </a:r>
            <a:br>
              <a:rPr lang="en-GB" dirty="0" smtClean="0"/>
            </a:br>
            <a:r>
              <a:rPr lang="en-GB" dirty="0" smtClean="0"/>
              <a:t>1955 – </a:t>
            </a:r>
            <a:r>
              <a:rPr lang="en-GB" dirty="0" smtClean="0"/>
              <a:t>1968</a:t>
            </a:r>
            <a:endParaRPr lang="en-GB" dirty="0"/>
          </a:p>
        </p:txBody>
      </p:sp>
      <p:sp>
        <p:nvSpPr>
          <p:cNvPr id="3" name="Content Placeholder 2"/>
          <p:cNvSpPr>
            <a:spLocks noGrp="1"/>
          </p:cNvSpPr>
          <p:nvPr>
            <p:ph idx="1"/>
          </p:nvPr>
        </p:nvSpPr>
        <p:spPr/>
        <p:txBody>
          <a:bodyPr/>
          <a:lstStyle/>
          <a:p>
            <a:endParaRPr lang="en-GB" dirty="0" smtClean="0"/>
          </a:p>
          <a:p>
            <a:endParaRPr lang="en-GB" dirty="0"/>
          </a:p>
          <a:p>
            <a:endParaRPr lang="en-GB" dirty="0" smtClean="0"/>
          </a:p>
          <a:p>
            <a:endParaRPr lang="en-GB" dirty="0"/>
          </a:p>
          <a:p>
            <a:pPr marL="0" indent="0">
              <a:buNone/>
            </a:pP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541" y="1628800"/>
            <a:ext cx="3943350"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john\Desktop\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903" y="1603200"/>
            <a:ext cx="2997433" cy="44089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51720" y="4221088"/>
            <a:ext cx="2376264" cy="369332"/>
          </a:xfrm>
          <a:prstGeom prst="rect">
            <a:avLst/>
          </a:prstGeom>
          <a:noFill/>
        </p:spPr>
        <p:txBody>
          <a:bodyPr wrap="square" rtlCol="0">
            <a:spAutoFit/>
          </a:bodyPr>
          <a:lstStyle/>
          <a:p>
            <a:r>
              <a:rPr lang="en-GB" dirty="0" smtClean="0"/>
              <a:t>Hughie Green</a:t>
            </a:r>
            <a:endParaRPr lang="en-GB" dirty="0"/>
          </a:p>
        </p:txBody>
      </p:sp>
      <p:sp>
        <p:nvSpPr>
          <p:cNvPr id="7" name="TextBox 6"/>
          <p:cNvSpPr txBox="1"/>
          <p:nvPr/>
        </p:nvSpPr>
        <p:spPr>
          <a:xfrm>
            <a:off x="1619672" y="5445224"/>
            <a:ext cx="5750079" cy="369332"/>
          </a:xfrm>
          <a:prstGeom prst="rect">
            <a:avLst/>
          </a:prstGeom>
          <a:noFill/>
        </p:spPr>
        <p:txBody>
          <a:bodyPr wrap="square" rtlCol="0">
            <a:spAutoFit/>
          </a:bodyPr>
          <a:lstStyle/>
          <a:p>
            <a:r>
              <a:rPr lang="en-GB" dirty="0" smtClean="0"/>
              <a:t>Monica Rose &amp; Hughie Green</a:t>
            </a:r>
            <a:endParaRPr lang="en-GB" dirty="0"/>
          </a:p>
        </p:txBody>
      </p:sp>
    </p:spTree>
    <p:extLst>
      <p:ext uri="{BB962C8B-B14F-4D97-AF65-F5344CB8AC3E}">
        <p14:creationId xmlns:p14="http://schemas.microsoft.com/office/powerpoint/2010/main" val="5507135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2088232"/>
          </a:xfrm>
        </p:spPr>
        <p:txBody>
          <a:bodyPr>
            <a:normAutofit fontScale="90000"/>
          </a:bodyPr>
          <a:lstStyle/>
          <a:p>
            <a:r>
              <a:rPr lang="en-GB" dirty="0" smtClean="0"/>
              <a:t>Double Your </a:t>
            </a:r>
            <a:r>
              <a:rPr lang="en-GB" dirty="0" smtClean="0"/>
              <a:t>Money</a:t>
            </a:r>
            <a:r>
              <a:rPr lang="en-GB" dirty="0" smtClean="0"/>
              <a:t/>
            </a:r>
            <a:br>
              <a:rPr lang="en-GB" dirty="0" smtClean="0"/>
            </a:br>
            <a:r>
              <a:rPr lang="en-GB" dirty="0" smtClean="0"/>
              <a:t>Win from 20pts to 2,560 pts</a:t>
            </a:r>
            <a:br>
              <a:rPr lang="en-GB" dirty="0" smtClean="0"/>
            </a:br>
            <a:endParaRPr lang="en-GB" dirty="0"/>
          </a:p>
        </p:txBody>
      </p:sp>
      <p:sp>
        <p:nvSpPr>
          <p:cNvPr id="3" name="Content Placeholder 2"/>
          <p:cNvSpPr>
            <a:spLocks noGrp="1"/>
          </p:cNvSpPr>
          <p:nvPr>
            <p:ph idx="1"/>
          </p:nvPr>
        </p:nvSpPr>
        <p:spPr>
          <a:xfrm>
            <a:off x="457200" y="2924944"/>
            <a:ext cx="8229600" cy="3456384"/>
          </a:xfrm>
        </p:spPr>
        <p:txBody>
          <a:bodyPr>
            <a:normAutofit/>
          </a:bodyPr>
          <a:lstStyle/>
          <a:p>
            <a:pPr marL="0" indent="0" algn="ctr">
              <a:buNone/>
            </a:pPr>
            <a:r>
              <a:rPr lang="en-GB" dirty="0" smtClean="0"/>
              <a:t>All questions relate to Pop Groups</a:t>
            </a:r>
          </a:p>
          <a:p>
            <a:pPr marL="0" indent="0" algn="ctr">
              <a:buNone/>
            </a:pPr>
            <a:r>
              <a:rPr lang="en-GB" dirty="0" smtClean="0"/>
              <a:t>Answer 8 questions correctly to win 2,560 pts</a:t>
            </a:r>
          </a:p>
          <a:p>
            <a:pPr marL="0" indent="0" algn="ctr">
              <a:buNone/>
            </a:pPr>
            <a:r>
              <a:rPr lang="en-GB" dirty="0" smtClean="0"/>
              <a:t>You can quit whenever you like to claim your points before the next question is asked</a:t>
            </a:r>
            <a:r>
              <a:rPr lang="en-GB" dirty="0" smtClean="0"/>
              <a:t>.</a:t>
            </a:r>
          </a:p>
          <a:p>
            <a:pPr marL="0" indent="0" algn="ctr">
              <a:buNone/>
            </a:pPr>
            <a:r>
              <a:rPr lang="en-GB" dirty="0" smtClean="0"/>
              <a:t>Your target is 1280 pts</a:t>
            </a:r>
            <a:endParaRPr lang="en-GB" dirty="0"/>
          </a:p>
        </p:txBody>
      </p:sp>
    </p:spTree>
    <p:extLst>
      <p:ext uri="{BB962C8B-B14F-4D97-AF65-F5344CB8AC3E}">
        <p14:creationId xmlns:p14="http://schemas.microsoft.com/office/powerpoint/2010/main" val="17120594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a:t>
            </a:r>
            <a:r>
              <a:rPr lang="en-GB" dirty="0"/>
              <a:t>2</a:t>
            </a:r>
            <a:r>
              <a:rPr lang="en-GB" dirty="0" smtClean="0"/>
              <a:t>0 points</a:t>
            </a:r>
            <a:endParaRPr lang="en-GB" dirty="0"/>
          </a:p>
        </p:txBody>
      </p:sp>
      <p:sp>
        <p:nvSpPr>
          <p:cNvPr id="3" name="Content Placeholder 2"/>
          <p:cNvSpPr>
            <a:spLocks noGrp="1"/>
          </p:cNvSpPr>
          <p:nvPr>
            <p:ph idx="1"/>
          </p:nvPr>
        </p:nvSpPr>
        <p:spPr/>
        <p:txBody>
          <a:bodyPr/>
          <a:lstStyle/>
          <a:p>
            <a:pPr marL="0" indent="0" algn="ctr">
              <a:buNone/>
            </a:pPr>
            <a:r>
              <a:rPr lang="en-GB" dirty="0" smtClean="0"/>
              <a:t>Which group is this?</a:t>
            </a:r>
            <a:endParaRPr lang="en-GB" dirty="0"/>
          </a:p>
        </p:txBody>
      </p:sp>
      <p:sp>
        <p:nvSpPr>
          <p:cNvPr id="4" name="AutoShape 2" descr="data:image/jpeg;base64,/9j/4AAQSkZJRgABAQAAAQABAAD/2wCEAAkGBhQSERUUExQWFRUUGBcYGBgYGBoWHhsaGBgaGhofFxgXHCYfGBwkGhgWHy8gJCcpLCwsFx8xNTAqNSYrLCkBCQoKDgwOGg8PGiwkHyQtLCwsLCwsLCwsLCwsLCwsLCwsLCwsLCwsLCwsKSwpLCwsLCksKSwsLCwpLCwsLCwpLP/AABEIALIBHAMBIgACEQEDEQH/xAAcAAAABwEBAAAAAAAAAAAAAAABAgMEBQYHAAj/xAA9EAABAwEGAwYFAgUCBwEAAAABAgMRAAQFBhIhMUFRYQcTcYGRoSKxwdHwMuEUQlJy8SOCFSQzNENiknT/xAAZAQADAQEBAAAAAAAAAAAAAAACAwQBAAX/xAAsEQACAgICAQMDAwQDAAAAAAAAAQIRAxIhMUEEIlETMoFCYXEzkaGxFCNS/9oADAMBAAIRAxEAPwDIbBaMiwfI+FTd4XA44QtI0I1mnOGcKKWc7iYA2B08yKnn79bQru5EbSePlyqLJm9/sHRh7fcFuLCq7QyW1GYEExp0pvZ+yR/vDMqSOCRJI68queH7OgJzsuSTrvNXuy2xyytKcebJREkohREc08qnjOdunSGSUavyYhelnFmluMqk7giMvrxqvN4iU2uW9I56zUr2lYrRbrYXW0lKAkJE7mOJA46+1U8r5VbiwrXkRObvg9Ddl9uZtrK1LCcySAUnw361lXanYWmrxdQyrMnQnXNlUR8SZ6E1FYVxCuzuEAwHND48DTjEVxvKcLqUKUFakgbGlQisU6fC+fkKTc42Vo1P3RdYSnvHfETw8aZXLdKnXBIOVOqvt49KdYktnxBpOyd/GnzlvLRARjqtmW7DGPwFhoolJ0TNa81ZbFabIe87spUk5ySEqTprrMivMt1tLU4ko4KGvnzrUf8Ag6bUEpcP0qPLGOOXHkdGUpx5MyvaypS+tDRK0hRCDxIB6dKfWC4svxu6Rw+9afcfZSkrORYEDUq+KqN2k3I/ZHw06UlBGZBRMEdQdZ6U5ZHKorr5A0UefPwQtuv9Uw18ITx4mOXIVLu4wcU2kNqUNpgx4yarNmsGbVUgb+n0oLU+E6D0H341ssMZNIOE3G2ycteLrUtvul2lYb/oCifUDU+tQLi0DZSieM6a+tMlOTvRZp8cSSEym2S91389Z1hbLy0GIkKI8vYU9t+N7a6QVvrOkTPDrVc50IcI2rnii+WjFkaJ668UKQr4xmBM661LqvVFpWhAVkRMqSdM0bDwqmISD0oxBSd6TL08W7XDHLM0qZrvfZ0ZUmAjeDGsaU0wxitan3UFRUgARqd9jVew1f0sLan44JTPGRU72fYKflanEKSFRB4nfaoJ4lCLUu/A+M7aoX/4V3tuLhnKmd+Z5e9TFnxSGrSGEanLMco1M1KOXMtoKTkKSdpHv1qjWC4nGrat5wblUeBEa0pLa78IZdVXk2S68T2VSMq3G0LA+JCiArjsDv5VA3v2gMutOWZKFFa0FOsZcp0neT4RWVXraM14twdI+U1fMDX3Y2bQpL+VLqkjIpSZ04gGNKo3lUV+3wIcVy38lLufDLrT6xAIUND58eRqRunB7rdoWs6hatIHntWg4lv+ypWFJUnbUjQUhcOKmysORmRB1HzFKlJuVN8dWMSVWv7GQ49YWHgFJUnc6gjfxqr9ya3nEuMbBaHQFFMpBHxgAnXziKn7twTdz9mBDLawsSVJ0M9FJOlWYsjXsXjyTTj+pma9hmHw7alvlQ/5cJhMAklYUAegEb861jGVsShsBSZBmsHvO3quy8XRYnTDaylKgZkb5VcFgHTyqw3n2jPFCVWiFEgCE6a8dKHK21S8m40rt+B/fl4td2ckBUVlF4NLCzJJqzXxbP4lKVtaQZ8ehpoEhcE6GsxXHlhz56PQVjuiyPWeVBJBBzKmCNOfCvNF/hItDoQrMgLUEq5gGBVxu/F3eJUzrAEAnltHWqFeLWR1aeR08DTfTfdTVcC8vV2SOHcQLszqVgnKD8QB3Fbi72k97ZVZUBRKYmdDIiY+lecwaseFL7KCWidFbUWfE62i/wCQcU10yDta/jV4n50gKmL5udYcKkpJSoyCBMc6dXLhZSxnc0SNgdCfHpTvqwjG2Bo3Lga3Hd+Y51bDbxrTcNYnaWMih0B61n1424H/AEmRPAkaCnVxKFmIU4ZEzB+nOpMsfqLZ9+EPg9HSN3ewHZ1MK7sBDikkhfDMRpmHEVgisKuZ1l7QhSpg7kHnw2rccP4ubtDaEBWUKgTPA/Kq/wBruE2mrEXmlFspUAUzosHx1kUEG+48fJ0l/wCufgyW1Xqlo5WgDB34D71IXnejqEpdQog8eWoqtWayqcWEp4+1X26LkbWwWnFagR16ECm5tcdN/kzHtK0vwKXD2l2hpHeJIUrYpIkHx10qLxLiNd4OJceiUiNBAA5JG5qJt93904WUKkJ1Ufp40KlBKJHLhWwhGXuQTbXA3vG1ACB+ePPwqDWSd9/3pxaDmMzSCUztP51qqKoRN2EIoOVCTFADTBZ1BNDQKrTAwP5+b06UmU7/ALfYU0pVpzh+ChaCTFLO+UKCknUGRW9dnGOe+bCSn4kxImsBNSVx3+5ZXM7Zj5VJ6jE5q12h+Kajw+j03fNqW4kBtoqIkjaSY9qy+2YiWu1Fh1pTSkzooQduXIjWaseHu0tKWw44nMCIOUiQd+PCqViDExvC80vNN5EtgI+LeNdVRx12qOtouUuxzerUV0RrzH/Pk7BKAR505as2Vxby9IEDoB96vTWD0uFLp3AGnnU2cGNvJGZHEaxppSnNtpJeBiikrZmVpR3zXeOaJgEA8hzprcmIMzi0I/6YAk9elW7tNwgqz2XMlYU3soRBHLoRpWf4ZbCWVr4zPkBTdKg77+Be1vgQv27Ataltamduf71CIvJxAKQogcpI9hTu6rU4XQlKSvvFfpAJJJP8oGpNXhjs8zrCn2y2YEpVKT5iqNvp+2fIrXflGe3egrdSOWp8qc4hteZQTwT8zVwv3D7VlBLcTxHOs7tDhUok7k03HL6ktvgF+1UObuvJTR5p4j7dautjsiHUhadQelUAVtvZze90t2FCXy0l2VZ+8EknTWeURS/Uwuq4CxyrsyllJYtI/pUdPA0GJ2IcCh/MPcftUoq51vtBWgUNfMcPant6YWeeZBQnMRBjbyrVkSkm/wCDHBuLRRAKmbruf+degGoH3qWurBLo+N1MRsDw6k7UN5Mg/CVQgb8J/amSzKT1iwYwr3Mt2GMR2dYCDqdttJrSLJhSyWmznMmQoEEpJSU+Y2NYRc18sWdfTjA9613DT7FqKPihK94OWdNtOdRyhpPrgentGrMpxFYm7C4tCDmhRCTzHWOlVK0WtSzKj+dK1jtuwtZrOGnWjlcWSlSM0ykCcwB2106zWREcqvwx9vPZLklz+xoFhtndspjiE1XsT3w84spW6tSRBSFLUoDwkwKtWD7pS+0EunURpMeFSj/ZoSvvUpU6E7ACYjpxqGM4wm7RTKLlFFLuWyBlour0JE68Bw86bMvqBU7Jzr26DgBQ3zby653aZCUmNdJPUcBXP7AA8wPzgKclfL8nR/0ItfETrrxUTuZozgCjl4TPkP3+VGACRA04z8/b50WxonXYREcNPz3qihbY0cYzHaEgT+eO9N3GISSdOHrr5aVOuNwNQBxNRy/jgn9IJ8zm5fTpXJnNEGoamg1qYVdJKyAeJj3ik/8AhcGJ1Ee/+DTN1QvRkd3elAETU6LqB47geuyo9vWkbVdcbawT6QCPagWTwN+j0RGXpSqGZ25T+eFOv4fLJMfn571wcCdRp9/8Gj2sW4V2M1pMTz+Y/JohOtKuuSKSol0LZL3BeJSsJJ0VpHXhWl3ZYkWRlTq4kyon7Vj7a4NXu9MUotFgCBouAlQ4SDv5gV53qsTbSXT7LMMuH8luwvid98KU2kqGY5REkgb6DatAu/FCu4hTSkOAEcInn+1Ubs1xMxYLL/rykKSDmCcx46QNeNJYlx3/ABBUuzAhKoCZEE8JIG09anitLlB/KCb2pSQx7SL9tTwSypRUknQJAGvEqiozCmH4BbcV+rWPHcVNWy0JS1mcMr+fhWa3jfT3fTmKSk/CAYjlRYlPKtUZPXG9jQrtwk7d9tbtTDZfQgklsfqhQg5fLbwp1intHNqVlaaU0GwUnPGaTEyBsBHjrQdnfa420FItkjbK4lObbgoDXzFQeLcQNWu1PPMpKUGBJEFWUASRzNG4PjYBNX7SoPX64p0laipMxHTnRL1sQjvE7HePnUYtVTFzWjOgtq15eFWSjrUkKT24ZC5qWbKo0mutbJQopPDbwqy4bunOzmI3UfpWzmoxs2EbdD6yYibbcAJATOw4eJrVcNlNoCQ1B0meVec8+tXfAGMXLIrMgzGhSdQQefKk5sCSs2GVt0bzarxs1jbi1KbbCgf1bL5gaanpXmXFNrQu0ulqQ0VqKByTOkdKvvabjBVssyZTkyqBgEnU9aylapovTpS5XS4QGVtcPyCk1eMIXie5KJ4EelUQfnGrNgl2XSnUzr7a0z1MU4GYm1Ijr+tK1PHMoq2iSVe5pTD1hC3ApX6E+5qQv7DzirSEhJynWYO0117r/h0BtG59hQbpxUI9sLWm5MRvq9srw7pRARGqTAn/ABW2YT7QGkWUd4FHQGUidwNCK88WdkrUBV9sVsTZ2E8dBI6cZpeWGla9hwe130J3wBabY+9kLedRVH166R51BPL+M8ht4Crgm9GXhBgFQjX83qiXi6nvFBJ+EGB4Aax4/WlenlKU2mPyJRjwEfdKhpoVaDoOH3qSsbQCQPyKjbGoqX5QB1P7TT3+IiTB1EDThx8OPrVz+CZHXnahlMfnLz41DuPkJCfCntmu520vJabTmWZgaRAkk9BFTb/ZVb0gkNBf9q0k+SZ1rLinTZtSfRXBbVLWkbSUj5a0iA5BWP5VAHpMx9dasdyYUKH0/wAWlTaQQYIImI51dbv7O2VLWtLmdpwzkAiN6VLPGPA7HhbXJlDduUI12/alEWxUx5/npFatbuyqzZfhUpKoOoP06VDXx2bNobCu+CFTuqNdOVAs8Gw1hml2Z87aiUR/Sr2P4Kag71MXhcSgqEfGTpCUkyeYA1io5y7nB+pCx4pNUwnFrhkuWMrG0UVIpR1kpjMCJ2kUUinJ8COuwBSjKyPOifKhbVWNWgoumXy9Bmu8FP8ASg+kT8qV7P28yfiGiSQOs1YMA2xpbKGVjcaSJBHEHrJq+t4FR3RUyQgkHKI09tq8VNtSxpfLL5JKptmWYhuS1OPIW0gqQjTeOOuhrj2WWu1KSUNZZ3UowmPH7Uqz2mllZbca/SSCQRwMVdGe3Cyps4Pdud4BARACTHHNO1OwLIq2VJf5FZXHw7Mrv3s4tdlWUqRm0kFJBBHQ01csymGCFghRn3q/Xn2od+O9U3AA0HIVTbwv1NsOUjLxij3nJ8rgFRjFfuVGKd3XZ3C6kNpKlzoACSekDU0la2ciyn08Ku3ZRimz2K1KW+CApOUKCZKZ3214cKsnL2WhCXJ1owM8+RnQppQ/qEHzBqasGHiw2G5mKsmP8fNd2HGdYAAJ+GZ6HWPGsqVjd5RJJ3Nee1PIqjykypOMeX2Veac3fasiweB0/PWmwTUnd+HnXSIEeNepNxS5I4p3wWLESs1lBHFI9qpUVrV14V71oNuSR86QV2OHPKSpSBqUjf1qHFmjjTiyjJjlLkzWwXY46YQknrVpstnVZQkhPxTz9Zp7fN8osaiy2j4k6EbZTyP2qq2m/nFkkkDy+VN9+bmuAPbD+TasI2pt8p7wDhP+alu0XCFiesqlFKG3Ej4FpgGeRA/UKyvs6vVfeKlUjSPEzW0tWCyWiyFTuUgpOdRVBTEzrwI4VKo6ylBVY1vZKT6PPTyG7MI3UfX9qUum1940oK3k/tUJeYAcWArMAoweYB0PprTy5xCSrqRVE41jsHG7nQW3vZRG37/k1FJWQR0/PKn94uyegqOinYl7bBzS91EjZncon0/PWuFtBMzoNB+elMHHeWw0pWyMKcUlCdSohI8SaNqlYEW26L52XWNRecfymAnKOO8T7RVutWM7S26W0WYrgE5iSgEATpmG+m3pVgwnh9Nls6GxuBKjzJ3+tP7QyDuEmdJP+K81y2lsemo0tSiJxct5akOWcFKUpUsoWFhIUAdQUgyJAMbEEVZLmUiYbAAIB0oXsPgqJBAn/wBv2k1J2CxoaTCYn5edLathLiI3vVXdpJNVW9GUO5VvFZBPwoTqpWvADblVhxOvOiOo9qNYrA0UpcCAVBIEkmRpw5cdRS0k5Gt8FLcxY0zCGbI4DlSvQoJKVCQSQomTGxg9KbWHFabRplgngeHly2q42rDbaiVJTBMyUhKZngVDWKSsGGmmZVkTmPLh5mmyUfCASkZbj2xFKkmIFVKdK1PtKYlgkfy6+9ZZV/pZXCiH1K9wFcka0ZCdD+cqKKoJzbuzi7mBYku5pXJBk850FPMQY7U0e4acylYMCAdOME7TVK7NrawlK0ukZz+jeesVW8T29Rti1g7EZf7Rw+frXkwhKWWUT0JtKCYxvdkodM6zrPMH6zTIr/P8VYn0JtTUjRSfY8arbiCCQdxwr0cUrVeURzVOyacXmso8PlUTZX8q0nkalbMP+V9frUIBXQ5TR0vDJa/GZyrHh9qikqqy3KyXWyhSSRsDB1/emVoww8k6JJTOhoMeRRuD8Gyi37kOb9ePcoHhUBNTeIXBkSkcPppUIE0WBVAzJ2X6+MJJu4p75spKv0k/FP8AaR5etM7Xfpbb+ARPqTWi9qbztqbbPcKSy0orKzrrEbjYVi172nMuBsB/mp8cFOXLsOUnGJfsG45To27+o7HhW32K1tIswdzDJlzFXgNf8V5FQ6UmRuNq0ayXupy7zqf0n1rckfpNOK7Mg91TZGdqWIWLZbS6wPhypSVRGYgHWPQeVUpR/PtXFVFirYR1VCZO2WbB78KI6g0piq3rCgMxGqp/ONRuGlEPiNjv0FaTasDtWuFFRB02qHK4481sognKHBlFmsq3FQkEn5ePKpF9vugGxrrr41up7MG2bIQzGcJJgj9RidVb1hlrs6w4tTmihmJHUcq15HOVNUg8cVHlDB1vMroJ9v3psBuY2HvTh5UJ046UitMI8TVkSeXNjcVbezKzBVvbza5EqWPEAAfOqqlHHxqz9nC4tmm+RX0ped1jbC9Ov+xG+NO9aduMJUJqvWS1RoTrSltvfImBqToANyeVeZHIteT15Y+eB3arUhsgbknQUulU7DhTC5rtOrjhlxWkbhI5D6mnqlqQr9OgG/3FYr7YLrpETiBMIJ86LcNvSUhKtFFMj88xTfEt9CIAzKOkDf8AYVCp7xbra4yJQDpO86a0t8SsJIu7zYFR1qcoE27SJmmVvtoAJonIJJUU3tBtEWdQ5wPUisvirxja352zykfOqYE6eYr0PSfZ+TzPVL3oNk+H1+lJtp3FLpVKR/uHz+lJRB/PEVUTj/DrkWhuOJHvpV/vDsuctCkqbWJOkEfWs1sr+RwKHAzV1sXanaGVJKYUExv08KjzRybpwKIU4PYUvHs3tl3uNSnvA8co7qVyqJgiAZjXyNObT2aKWrM5LZ4jj03qWsvbspVobU8ykNICgQ2STKtJlXy6ml8W9oItLRdaSUIyGM0Zj1MaD1NLyymnYMKaplIxNdgZRkbMgeenlVUbGoqVuy3FwqSskk6iajbayULIPl4VTiTj7Jdi5u6a6PQN3Y8u3/hyG0lIUGwnuchkKA1O0byc01T70xmylOUjUjlWd3Cs95vsJ9aRva0ZnVelK+ltOglPWNkleNiD0uII8OH7VBHTQ6RWg9j+GUW20OpcWQhCM2UaFRkDQnYCrpfXZ7YWXSkhOoB+I66+da8ksXi0dqpltvDG1kbsyu/UAMsFBBIVIiBG815itq0laigEJJJSOQnT2q74hzuWfYkZfcVQQknb2ovTW1cgctJ0ggNXPC7uayqR/cPUVA2HD61kZhlHufKr3hiyNNKDaiBPD7mu9Rki1SNxQd8mZLaIJB4GKOxZVLMJEn83rekdm1mtKgpKEzz+9QuMrhRdoSVITCpylIAEjgeRrP8AkuuI/k76KT5ZS7DdfctydCePEnoOVW3BywtJSXDn4669IrO70xApxWhgbf4p9g+1FDilSZEfOl5sMtHJ9hwmtqRsyk3gGVBLi3GwDslOYDkDEqrEb0t3eOKOw2136z1rXrJ2uN2VkpdbUopJCSkjXlmnbx1rGbwvLvn3HSAnvFqXA4SZihw41xLl8f2Dc/dqR7hlUDfbz/yfalbUNAnz+nsPnTZTkEnjPzopd1mvQSskscMRAB6j2qXwTaA3bm52VKfXb3FQXeChatBBBBhSTIPhQ5I7Jr5DhPVpnoxNlmD5U1vVtTYK0pzLJSEg6aGJ14TSWFL9TabOhwbkajkobiKmXm8yk8hrXia1wextfJG3Ffj7xKC2hDiFZVNqWQRtqDlgp21FS38W8RCrMrX+hSVbeMUxvKxkLDiNx9wfSRTqzX67l/RJ2JCwRzMg6inqSuugXGXcaf8AgjbU8NCmyvKKjAOVIk68SehqsYhxEuzIClMBJWJSlS5URMDRI5/KrNbsQuwAITExESNdNhyJquW2yKdWFqEq2SVa5RyTSm438jVCVc0g+FWn7UsLfAQgahsTJ/uPAdKlcTXWlISEzmOm/r5RTq5iEJHT3qKxPe6U51k6IB9ax0/ADfJmmNHgnKgbzJ8BVYKuFOLxtpdcUs8T7U2SnevZww0gkeRmnvNsUYOnn9KF07fmxiuX05/IUV1XzPzpguzkCTWjXr2YpRdybWl4qMAqSUwNZ2M1m6TVwsFttdqsncBxa0I/SjhoOm9Seo2VNOijDTTRUVfep99cWMD/ANR70zsmHH3T8Lao4kiPn+aVMYrsQZZQgHWQCDxgVuTJGUoxsCKaTZVWnSlQUNxU3bWA80HANQP803w5h9y2PoYaErWY1MAcyT4CtGf7K37GjKpaFpVxTO/Ea0Waajz8GY1fDM5uLQKPhUa4qVKPMzVwtOFXLMhRMGZNU5xBBg78q7FJTbaOmtUkSFzXg6y6lTSlJXOhQSDr1HyrQF2Bb0OO94VqAJKs0+c1Vuzm+GLNbmnbQJbSTOmbKSIBjpW52rtTu0K/6ufTcIKvKSN6R6nHu+6DxT18WUDBl/N2pJbWmCNCDqDVhvLs0SxZ1vMpTISVlAGpAEmD4TpVAwXbGg+UAjUeGxGxrV+/tr7KmGVIIKcpUdCEkRBV11G1TyjFScaY1NuKfBi6LaskqMITwHHzqEt14lS5SSANo086eYusz7D62Xk92pJ/TM6HUEEaEEVAE16OLGkrZLkm26PQXZXiNH8OFOr4QTyI3mqd204uatTrSGHM6GgZI2KieHlxqGwU6RZ1weJPtVKfV8R8TScMHs43wnYeRqk/LCLOtSmHbVldg7K0qKqeuixJbT3q+Gonh+9U5mtaF47sksZWQpCSAYUR61F3bh5axmX8IjQHQn7Vp2GLe3a0gFHL9Qqz4r7PLN/COOBa2ihBUVCIMCYIjyqGOSeuqXRS4xUtmec7a3CjEUgacWgDlp1pCvQh9qJcn3OgJrga5VdPpTAEWLC2J12RcpkpJ1FbJhzESX0A89vtWAWZ2FA1oGGbWpvQfpMEdK8r1UEpbI9P007jTNgCZFENhCuA8/8AFQV1X9EBfr96mVXgkJmftSouL5ZTT8DS02ZKf5RTB5sb08etYUJ+tU7EuKkMpKUmVHh96XVukG+FyHvbEQbKUJ/VE+HU1n+K8R98e7QfgG55mo633utRVrqrc/QVGH51fh9PT2Z5+fPxrE6jJ2oBrXTVxCdOtATXT4UUmto4Ok1uvYpbbG3ZF94ptLpVKisgGOETWEJp7Y7QUqTHNPzqfNHZcDcTq7NlxbjSz2dai2mQsmIEelZ1fT/8YC6nQiYHHzpvix/Nk8/kKZ3Fa4UUH+bbxqTHiqH1F2OnO5a+A2HcQOWN9D7UBaDpOx4EEcQRNaHbe1O0WtAUpKG0J2CZ1PMkn2rLrys2RZ5HUU/sb02dSR1FPyxUopryLh7XyPL3xs68YMZfnTS0Nh5GdO4+nOoWpS4lnMU/1CfStljWONx4MU3J0yMzU/sScySev0FI3lZS24oERxHhT26W/g24n6UcmpRTBiqk0J3FacryTO+nrWo4c7QHLGpUp71ChsTlMjkfOsxsNwuEhR+HaOelXlGHVO2eUancTpwqbM4/UTTG409aZUsbYrVeFqU+tIRoEhI1hKZgTx8dKrtP7Vc7yCczaxqZ0NObmw4t5wAgpTxJ09BVe8IxuyfWTZJYItpzKaAnMJ/alr07OrSVlTSQtKjIA314a1MqtlmsJQkD4tNAJPiTUleHaumzpAYSlbnNQ0Hjz8PeoPqZN7xrsq0jrUn0V1js0eaActGVMa5TpH9x+1RdvtbObKV5kj+kSJ+tNr/xdabYqX3lr5AmEieSRoBUK5VUcU29psU8iSqKLRYMaKs+YM7HY8vCaj72xVaXxldeWpA2QVHKPBMx7VCJOhoxVM02OGKdi5Tk1QLhNFihmRR2m5P0pr6AQkfSgIpV9vLSdacw3dxH+fWtlwPcbNrs6F2dYCgAFtLOyhoci+ROoBGx3rGga0Dslxa3YrUe/OVp1MFUE5FD9KoGsbpPiOVJy41NVIPHlcHwaLacIvIGiFeXxe4moK33daEyMrg8ARWm2THFgc/Ra2D0LiUn0VFHexbY0mDbGAeXfI+iqm/4kfDKV6lmJv2K2qlKQ8RyCT9BTF7AFrIzOIKBxK9D5I1Wo+Vbbe2L7GyP9W1tDjGfMT/tRJ9qzrEva1ZhIs7a3TtmUO7T7/Er0FHH06i7Ml6hszG/mWWv9JsKUrdxxxOUz/ShH8g57k6VCgU4t1tU64pxZlSlFR8T+RSeWE7fq2PQb1UuES3YRs6+vyoh3o21EokcCKCKFFCa0wUZdSEkGZOx+9HsiJWkdRTcVyTyoGuwrJrES5KR0qKamRG4OlEU8TuZjnrU1hS8m2LWw66nOhtaVKTuSAeAO/ODypaWkaCb2lZJ2q5nHWhmbUlW4lJHpPCmNhu1xsKDiSnbetqxJ2j2J5pHdKLhBknKRGm3xCs9xDiJm0IKW4kcqh3km4rlFCSfufZnjifiPifnWodlHZqi2IVaHHClKVEJSgCSeJJOw6DeswcTBg71O4ZxfabIqGHVthR+ICIPiCD7VZkTcf2ERfJpWJsDWZtwoWc2XYk61TLTY22lZWyMo86jMU4gddUMy1EnUmd/Go2z3vCfiEnnUMME9bT/AAUvJG6Ya2X6teg+EdN/Wrz2a4kVq0sExx3086zRGpirbh1/+GWk8T7+NU+oxxUKQnFNuVs3S9Lksi7GpxQSCEFWeYIIB+ukViS71W2gkgJJ8/StTwq6za1BDnETG0kcPnVO7asNMWVTKmTl7zNLUzERChOomSPKpsaWSnX7DJtxtXZltofK1FRMlVI5aOa5Sa9VdEfYmqjGgUNaNWnCZoQIFFIo4+laccKBZo6RRCdaw4GJjWnKLMC0pUaoUmfBQI+YpvT+605g6jiptRHighY9gaGfRq7GSU0shzrSKaGiOFzaTQfxRnf8FJRNFyxXUjgVPkGgUqaK7QTXVRhzaCohI1KiABzJMCnF4gd5lTqlsBAP9v6j5qJPnTq6UZEuPn/xDKjq6sEJ/wDkZl/7RzqMArO2b0jiDRCKWjSkzvRGBBvQzrQkVzlccDlooPSjjUUVFccwpGtGSaAjnQnb0rjiQYvMhsoJMkaUldrkODrpTRI1k0+unJ3zfeGEZk5ugnWkyioptDFJtpBr1YIXMHUU3sRhafGvQuJcEXa7YwppLYMAocQrVXiZ1rIbfgpTKswXKRrEa6VN9eKWsnyN0beyIC+P1DwNR8VI3m8FKgcKZRVOP7VYufMmTV33ItC5cTljnSS7wm0JP8oMDz0qzdqFvbFtcbsxBbEfp1GaPiCTymqhdt1qdVpoBuaSrcXLIFwmoxLqu1KQ0FJMb6jgdxBFUe13i46oqcWpRjdRKj6kzWqXG1Z1MqbXBIGonXl5bVll6IQHlpbMoCiB15x0qf0ji5ONcjM8XSkNEiTR+MUCRRzXpkgmrhXUZXCiitOEyN6UT9KJFKIrjgCdKKkUKqFNYYGp9cdoCLQ0o7ZwD/ar4VeyjTGuSa58oIXtdlLbikHdClJ9DHyikYqXxNKnEPEz37bbk9YyL88yT71Ec6GLtHMAUJVz8/35V3GiGjMOcGnnRSKUWdKe3SkJJeUAUsgKg8VnRA9dfBJrG6VnLkPfR7sIs4/8QlfV1cFf/wAgJR/s61GJo6nMxJOpMknmTvRIrEqRrYbhRF0cGirFEcFTXK2oEGjxXHBW6HLvRUnwpQ+FccInejKNco60I2rjgh+VHCqCa41lHInrjty0pJC1ADYSY9KUaxE44opUo5Tt/mmF1qlKhUfOU6aEGpPpRlJ2h+7SQtbmsqzyOv3pAKqYswS+Mp/V+bUxtV1LQqCknrFHDIvtfZkoPtF7vywtgmG0DwSPtSd3tgM6ADQ7CONDXV5r/pobH7ipWN0hbxBMwvWelRYH55Chrq9PD9z/AB/piZ/agU/SjV1dTxQDm1ESa6urTDjt60YbeVdXVwSANHbFdXVgJyfz1oDx86CurjSavD/tLIf/ANA8g5t7n1NQ6xrXV1DHo5gjfyoANfKurqMw5e1SLn/Yp6vuT1htET4SY8TXV1BLtBIijwoRufCurqMFgpoXR86CurjvAknejHahrq40TG9Lx9K6urjkJfeiq2rq6uODcPSuIrq6uOQ+ujj4Cmr36j4mgrqR+uQf6UPrl/6rfiPrV4cTrXV1ed6r+qv4LvTfaf/Z"/>
          <p:cNvSpPr>
            <a:spLocks noChangeAspect="1" noChangeArrowheads="1"/>
          </p:cNvSpPr>
          <p:nvPr/>
        </p:nvSpPr>
        <p:spPr bwMode="auto">
          <a:xfrm>
            <a:off x="63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data:image/jpeg;base64,/9j/4AAQSkZJRgABAQAAAQABAAD/2wCEAAkGBhQSERUUExQWFRUUGBcYGBgYGBoWHhsaGBgaGhofFxgXHCYfGBwkGhgWHy8gJCcpLCwsFx8xNTAqNSYrLCkBCQoKDgwOGg8PGiwkHyQtLCwsLCwsLCwsLCwsLCwsLCwsLCwsLCwsLCwsKSwpLCwsLCksKSwsLCwpLCwsLCwpLP/AABEIALIBHAMBIgACEQEDEQH/xAAcAAAABwEBAAAAAAAAAAAAAAABAgMEBQYHAAj/xAA9EAABAwEGAwYFAgUCBwEAAAABAgMRAAQFBhIhMUFRYQcTcYGRoSKxwdHwMuEUQlJy8SOCFSQzNENiknT/xAAZAQADAQEBAAAAAAAAAAAAAAACAwQBAAX/xAAsEQACAgICAQMDAwQDAAAAAAAAAQIRAxIhMUEEIlETMoFCYXEzkaGxFCNS/9oADAMBAAIRAxEAPwDIbBaMiwfI+FTd4XA44QtI0I1mnOGcKKWc7iYA2B08yKnn79bQru5EbSePlyqLJm9/sHRh7fcFuLCq7QyW1GYEExp0pvZ+yR/vDMqSOCRJI68queH7OgJzsuSTrvNXuy2xyytKcebJREkohREc08qnjOdunSGSUavyYhelnFmluMqk7giMvrxqvN4iU2uW9I56zUr2lYrRbrYXW0lKAkJE7mOJA46+1U8r5VbiwrXkRObvg9Ddl9uZtrK1LCcySAUnw361lXanYWmrxdQyrMnQnXNlUR8SZ6E1FYVxCuzuEAwHND48DTjEVxvKcLqUKUFakgbGlQisU6fC+fkKTc42Vo1P3RdYSnvHfETw8aZXLdKnXBIOVOqvt49KdYktnxBpOyd/GnzlvLRARjqtmW7DGPwFhoolJ0TNa81ZbFabIe87spUk5ySEqTprrMivMt1tLU4ko4KGvnzrUf8Ag6bUEpcP0qPLGOOXHkdGUpx5MyvaypS+tDRK0hRCDxIB6dKfWC4svxu6Rw+9afcfZSkrORYEDUq+KqN2k3I/ZHw06UlBGZBRMEdQdZ6U5ZHKorr5A0UefPwQtuv9Uw18ITx4mOXIVLu4wcU2kNqUNpgx4yarNmsGbVUgb+n0oLU+E6D0H341ssMZNIOE3G2ycteLrUtvul2lYb/oCifUDU+tQLi0DZSieM6a+tMlOTvRZp8cSSEym2S91389Z1hbLy0GIkKI8vYU9t+N7a6QVvrOkTPDrVc50IcI2rnii+WjFkaJ668UKQr4xmBM661LqvVFpWhAVkRMqSdM0bDwqmISD0oxBSd6TL08W7XDHLM0qZrvfZ0ZUmAjeDGsaU0wxitan3UFRUgARqd9jVew1f0sLan44JTPGRU72fYKflanEKSFRB4nfaoJ4lCLUu/A+M7aoX/4V3tuLhnKmd+Z5e9TFnxSGrSGEanLMco1M1KOXMtoKTkKSdpHv1qjWC4nGrat5wblUeBEa0pLa78IZdVXk2S68T2VSMq3G0LA+JCiArjsDv5VA3v2gMutOWZKFFa0FOsZcp0neT4RWVXraM14twdI+U1fMDX3Y2bQpL+VLqkjIpSZ04gGNKo3lUV+3wIcVy38lLufDLrT6xAIUND58eRqRunB7rdoWs6hatIHntWg4lv+ypWFJUnbUjQUhcOKmysORmRB1HzFKlJuVN8dWMSVWv7GQ49YWHgFJUnc6gjfxqr9ya3nEuMbBaHQFFMpBHxgAnXziKn7twTdz9mBDLawsSVJ0M9FJOlWYsjXsXjyTTj+pma9hmHw7alvlQ/5cJhMAklYUAegEb861jGVsShsBSZBmsHvO3quy8XRYnTDaylKgZkb5VcFgHTyqw3n2jPFCVWiFEgCE6a8dKHK21S8m40rt+B/fl4td2ckBUVlF4NLCzJJqzXxbP4lKVtaQZ8ehpoEhcE6GsxXHlhz56PQVjuiyPWeVBJBBzKmCNOfCvNF/hItDoQrMgLUEq5gGBVxu/F3eJUzrAEAnltHWqFeLWR1aeR08DTfTfdTVcC8vV2SOHcQLszqVgnKD8QB3Fbi72k97ZVZUBRKYmdDIiY+lecwaseFL7KCWidFbUWfE62i/wCQcU10yDta/jV4n50gKmL5udYcKkpJSoyCBMc6dXLhZSxnc0SNgdCfHpTvqwjG2Bo3Lga3Hd+Y51bDbxrTcNYnaWMih0B61n1424H/AEmRPAkaCnVxKFmIU4ZEzB+nOpMsfqLZ9+EPg9HSN3ewHZ1MK7sBDikkhfDMRpmHEVgisKuZ1l7QhSpg7kHnw2rccP4ubtDaEBWUKgTPA/Kq/wBruE2mrEXmlFspUAUzosHx1kUEG+48fJ0l/wCufgyW1Xqlo5WgDB34D71IXnejqEpdQog8eWoqtWayqcWEp4+1X26LkbWwWnFagR16ECm5tcdN/kzHtK0vwKXD2l2hpHeJIUrYpIkHx10qLxLiNd4OJceiUiNBAA5JG5qJt93904WUKkJ1Ufp40KlBKJHLhWwhGXuQTbXA3vG1ACB+ePPwqDWSd9/3pxaDmMzSCUztP51qqKoRN2EIoOVCTFADTBZ1BNDQKrTAwP5+b06UmU7/ALfYU0pVpzh+ChaCTFLO+UKCknUGRW9dnGOe+bCSn4kxImsBNSVx3+5ZXM7Zj5VJ6jE5q12h+Kajw+j03fNqW4kBtoqIkjaSY9qy+2YiWu1Fh1pTSkzooQduXIjWaseHu0tKWw44nMCIOUiQd+PCqViDExvC80vNN5EtgI+LeNdVRx12qOtouUuxzerUV0RrzH/Pk7BKAR505as2Vxby9IEDoB96vTWD0uFLp3AGnnU2cGNvJGZHEaxppSnNtpJeBiikrZmVpR3zXeOaJgEA8hzprcmIMzi0I/6YAk9elW7tNwgqz2XMlYU3soRBHLoRpWf4ZbCWVr4zPkBTdKg77+Be1vgQv27Ataltamduf71CIvJxAKQogcpI9hTu6rU4XQlKSvvFfpAJJJP8oGpNXhjs8zrCn2y2YEpVKT5iqNvp+2fIrXflGe3egrdSOWp8qc4hteZQTwT8zVwv3D7VlBLcTxHOs7tDhUok7k03HL6ktvgF+1UObuvJTR5p4j7dautjsiHUhadQelUAVtvZze90t2FCXy0l2VZ+8EknTWeURS/Uwuq4CxyrsyllJYtI/pUdPA0GJ2IcCh/MPcftUoq51vtBWgUNfMcPant6YWeeZBQnMRBjbyrVkSkm/wCDHBuLRRAKmbruf+degGoH3qWurBLo+N1MRsDw6k7UN5Mg/CVQgb8J/amSzKT1iwYwr3Mt2GMR2dYCDqdttJrSLJhSyWmznMmQoEEpJSU+Y2NYRc18sWdfTjA9613DT7FqKPihK94OWdNtOdRyhpPrgentGrMpxFYm7C4tCDmhRCTzHWOlVK0WtSzKj+dK1jtuwtZrOGnWjlcWSlSM0ykCcwB2106zWREcqvwx9vPZLklz+xoFhtndspjiE1XsT3w84spW6tSRBSFLUoDwkwKtWD7pS+0EunURpMeFSj/ZoSvvUpU6E7ACYjpxqGM4wm7RTKLlFFLuWyBlour0JE68Bw86bMvqBU7Jzr26DgBQ3zby653aZCUmNdJPUcBXP7AA8wPzgKclfL8nR/0ItfETrrxUTuZozgCjl4TPkP3+VGACRA04z8/b50WxonXYREcNPz3qihbY0cYzHaEgT+eO9N3GISSdOHrr5aVOuNwNQBxNRy/jgn9IJ8zm5fTpXJnNEGoamg1qYVdJKyAeJj3ik/8AhcGJ1Ee/+DTN1QvRkd3elAETU6LqB47geuyo9vWkbVdcbawT6QCPagWTwN+j0RGXpSqGZ25T+eFOv4fLJMfn571wcCdRp9/8Gj2sW4V2M1pMTz+Y/JohOtKuuSKSol0LZL3BeJSsJJ0VpHXhWl3ZYkWRlTq4kyon7Vj7a4NXu9MUotFgCBouAlQ4SDv5gV53qsTbSXT7LMMuH8luwvid98KU2kqGY5REkgb6DatAu/FCu4hTSkOAEcInn+1Ubs1xMxYLL/rykKSDmCcx46QNeNJYlx3/ABBUuzAhKoCZEE8JIG09anitLlB/KCb2pSQx7SL9tTwSypRUknQJAGvEqiozCmH4BbcV+rWPHcVNWy0JS1mcMr+fhWa3jfT3fTmKSk/CAYjlRYlPKtUZPXG9jQrtwk7d9tbtTDZfQgklsfqhQg5fLbwp1intHNqVlaaU0GwUnPGaTEyBsBHjrQdnfa420FItkjbK4lObbgoDXzFQeLcQNWu1PPMpKUGBJEFWUASRzNG4PjYBNX7SoPX64p0laipMxHTnRL1sQjvE7HePnUYtVTFzWjOgtq15eFWSjrUkKT24ZC5qWbKo0mutbJQopPDbwqy4bunOzmI3UfpWzmoxs2EbdD6yYibbcAJATOw4eJrVcNlNoCQ1B0meVec8+tXfAGMXLIrMgzGhSdQQefKk5sCSs2GVt0bzarxs1jbi1KbbCgf1bL5gaanpXmXFNrQu0ulqQ0VqKByTOkdKvvabjBVssyZTkyqBgEnU9aylapovTpS5XS4QGVtcPyCk1eMIXie5KJ4EelUQfnGrNgl2XSnUzr7a0z1MU4GYm1Ijr+tK1PHMoq2iSVe5pTD1hC3ApX6E+5qQv7DzirSEhJynWYO0117r/h0BtG59hQbpxUI9sLWm5MRvq9srw7pRARGqTAn/ABW2YT7QGkWUd4FHQGUidwNCK88WdkrUBV9sVsTZ2E8dBI6cZpeWGla9hwe130J3wBabY+9kLedRVH166R51BPL+M8ht4Crgm9GXhBgFQjX83qiXi6nvFBJ+EGB4Aax4/WlenlKU2mPyJRjwEfdKhpoVaDoOH3qSsbQCQPyKjbGoqX5QB1P7TT3+IiTB1EDThx8OPrVz+CZHXnahlMfnLz41DuPkJCfCntmu520vJabTmWZgaRAkk9BFTb/ZVb0gkNBf9q0k+SZ1rLinTZtSfRXBbVLWkbSUj5a0iA5BWP5VAHpMx9dasdyYUKH0/wAWlTaQQYIImI51dbv7O2VLWtLmdpwzkAiN6VLPGPA7HhbXJlDduUI12/alEWxUx5/npFatbuyqzZfhUpKoOoP06VDXx2bNobCu+CFTuqNdOVAs8Gw1hml2Z87aiUR/Sr2P4Kag71MXhcSgqEfGTpCUkyeYA1io5y7nB+pCx4pNUwnFrhkuWMrG0UVIpR1kpjMCJ2kUUinJ8COuwBSjKyPOifKhbVWNWgoumXy9Bmu8FP8ASg+kT8qV7P28yfiGiSQOs1YMA2xpbKGVjcaSJBHEHrJq+t4FR3RUyQgkHKI09tq8VNtSxpfLL5JKptmWYhuS1OPIW0gqQjTeOOuhrj2WWu1KSUNZZ3UowmPH7Uqz2mllZbca/SSCQRwMVdGe3Cyps4Pdud4BARACTHHNO1OwLIq2VJf5FZXHw7Mrv3s4tdlWUqRm0kFJBBHQ01csymGCFghRn3q/Xn2od+O9U3AA0HIVTbwv1NsOUjLxij3nJ8rgFRjFfuVGKd3XZ3C6kNpKlzoACSekDU0la2ciyn08Ku3ZRimz2K1KW+CApOUKCZKZ3214cKsnL2WhCXJ1owM8+RnQppQ/qEHzBqasGHiw2G5mKsmP8fNd2HGdYAAJ+GZ6HWPGsqVjd5RJJ3Nee1PIqjykypOMeX2Veac3fasiweB0/PWmwTUnd+HnXSIEeNepNxS5I4p3wWLESs1lBHFI9qpUVrV14V71oNuSR86QV2OHPKSpSBqUjf1qHFmjjTiyjJjlLkzWwXY46YQknrVpstnVZQkhPxTz9Zp7fN8osaiy2j4k6EbZTyP2qq2m/nFkkkDy+VN9+bmuAPbD+TasI2pt8p7wDhP+alu0XCFiesqlFKG3Ej4FpgGeRA/UKyvs6vVfeKlUjSPEzW0tWCyWiyFTuUgpOdRVBTEzrwI4VKo6ylBVY1vZKT6PPTyG7MI3UfX9qUum1940oK3k/tUJeYAcWArMAoweYB0PprTy5xCSrqRVE41jsHG7nQW3vZRG37/k1FJWQR0/PKn94uyegqOinYl7bBzS91EjZncon0/PWuFtBMzoNB+elMHHeWw0pWyMKcUlCdSohI8SaNqlYEW26L52XWNRecfymAnKOO8T7RVutWM7S26W0WYrgE5iSgEATpmG+m3pVgwnh9Nls6GxuBKjzJ3+tP7QyDuEmdJP+K81y2lsemo0tSiJxct5akOWcFKUpUsoWFhIUAdQUgyJAMbEEVZLmUiYbAAIB0oXsPgqJBAn/wBv2k1J2CxoaTCYn5edLathLiI3vVXdpJNVW9GUO5VvFZBPwoTqpWvADblVhxOvOiOo9qNYrA0UpcCAVBIEkmRpw5cdRS0k5Gt8FLcxY0zCGbI4DlSvQoJKVCQSQomTGxg9KbWHFabRplgngeHly2q42rDbaiVJTBMyUhKZngVDWKSsGGmmZVkTmPLh5mmyUfCASkZbj2xFKkmIFVKdK1PtKYlgkfy6+9ZZV/pZXCiH1K9wFcka0ZCdD+cqKKoJzbuzi7mBYku5pXJBk850FPMQY7U0e4acylYMCAdOME7TVK7NrawlK0ukZz+jeesVW8T29Rti1g7EZf7Rw+frXkwhKWWUT0JtKCYxvdkodM6zrPMH6zTIr/P8VYn0JtTUjRSfY8arbiCCQdxwr0cUrVeURzVOyacXmso8PlUTZX8q0nkalbMP+V9frUIBXQ5TR0vDJa/GZyrHh9qikqqy3KyXWyhSSRsDB1/emVoww8k6JJTOhoMeRRuD8Gyi37kOb9ePcoHhUBNTeIXBkSkcPppUIE0WBVAzJ2X6+MJJu4p75spKv0k/FP8AaR5etM7Xfpbb+ARPqTWi9qbztqbbPcKSy0orKzrrEbjYVi172nMuBsB/mp8cFOXLsOUnGJfsG45To27+o7HhW32K1tIswdzDJlzFXgNf8V5FQ6UmRuNq0ayXupy7zqf0n1rckfpNOK7Mg91TZGdqWIWLZbS6wPhypSVRGYgHWPQeVUpR/PtXFVFirYR1VCZO2WbB78KI6g0piq3rCgMxGqp/ONRuGlEPiNjv0FaTasDtWuFFRB02qHK4481sognKHBlFmsq3FQkEn5ePKpF9vugGxrrr41up7MG2bIQzGcJJgj9RidVb1hlrs6w4tTmihmJHUcq15HOVNUg8cVHlDB1vMroJ9v3psBuY2HvTh5UJ046UitMI8TVkSeXNjcVbezKzBVvbza5EqWPEAAfOqqlHHxqz9nC4tmm+RX0ped1jbC9Ov+xG+NO9aduMJUJqvWS1RoTrSltvfImBqToANyeVeZHIteT15Y+eB3arUhsgbknQUulU7DhTC5rtOrjhlxWkbhI5D6mnqlqQr9OgG/3FYr7YLrpETiBMIJ86LcNvSUhKtFFMj88xTfEt9CIAzKOkDf8AYVCp7xbra4yJQDpO86a0t8SsJIu7zYFR1qcoE27SJmmVvtoAJonIJJUU3tBtEWdQ5wPUisvirxja352zykfOqYE6eYr0PSfZ+TzPVL3oNk+H1+lJtp3FLpVKR/uHz+lJRB/PEVUTj/DrkWhuOJHvpV/vDsuctCkqbWJOkEfWs1sr+RwKHAzV1sXanaGVJKYUExv08KjzRybpwKIU4PYUvHs3tl3uNSnvA8co7qVyqJgiAZjXyNObT2aKWrM5LZ4jj03qWsvbspVobU8ykNICgQ2STKtJlXy6ml8W9oItLRdaSUIyGM0Zj1MaD1NLyymnYMKaplIxNdgZRkbMgeenlVUbGoqVuy3FwqSskk6iajbayULIPl4VTiTj7Jdi5u6a6PQN3Y8u3/hyG0lIUGwnuchkKA1O0byc01T70xmylOUjUjlWd3Cs95vsJ9aRva0ZnVelK+ltOglPWNkleNiD0uII8OH7VBHTQ6RWg9j+GUW20OpcWQhCM2UaFRkDQnYCrpfXZ7YWXSkhOoB+I66+da8ksXi0dqpltvDG1kbsyu/UAMsFBBIVIiBG815itq0laigEJJJSOQnT2q74hzuWfYkZfcVQQknb2ovTW1cgctJ0ggNXPC7uayqR/cPUVA2HD61kZhlHufKr3hiyNNKDaiBPD7mu9Rki1SNxQd8mZLaIJB4GKOxZVLMJEn83rekdm1mtKgpKEzz+9QuMrhRdoSVITCpylIAEjgeRrP8AkuuI/k76KT5ZS7DdfctydCePEnoOVW3BywtJSXDn4669IrO70xApxWhgbf4p9g+1FDilSZEfOl5sMtHJ9hwmtqRsyk3gGVBLi3GwDslOYDkDEqrEb0t3eOKOw2136z1rXrJ2uN2VkpdbUopJCSkjXlmnbx1rGbwvLvn3HSAnvFqXA4SZihw41xLl8f2Dc/dqR7hlUDfbz/yfalbUNAnz+nsPnTZTkEnjPzopd1mvQSskscMRAB6j2qXwTaA3bm52VKfXb3FQXeChatBBBBhSTIPhQ5I7Jr5DhPVpnoxNlmD5U1vVtTYK0pzLJSEg6aGJ14TSWFL9TabOhwbkajkobiKmXm8yk8hrXia1wextfJG3Ffj7xKC2hDiFZVNqWQRtqDlgp21FS38W8RCrMrX+hSVbeMUxvKxkLDiNx9wfSRTqzX67l/RJ2JCwRzMg6inqSuugXGXcaf8AgjbU8NCmyvKKjAOVIk68SehqsYhxEuzIClMBJWJSlS5URMDRI5/KrNbsQuwAITExESNdNhyJquW2yKdWFqEq2SVa5RyTSm438jVCVc0g+FWn7UsLfAQgahsTJ/uPAdKlcTXWlISEzmOm/r5RTq5iEJHT3qKxPe6U51k6IB9ax0/ADfJmmNHgnKgbzJ8BVYKuFOLxtpdcUs8T7U2SnevZww0gkeRmnvNsUYOnn9KF07fmxiuX05/IUV1XzPzpguzkCTWjXr2YpRdybWl4qMAqSUwNZ2M1m6TVwsFttdqsncBxa0I/SjhoOm9Seo2VNOijDTTRUVfep99cWMD/ANR70zsmHH3T8Lao4kiPn+aVMYrsQZZQgHWQCDxgVuTJGUoxsCKaTZVWnSlQUNxU3bWA80HANQP803w5h9y2PoYaErWY1MAcyT4CtGf7K37GjKpaFpVxTO/Ea0Waajz8GY1fDM5uLQKPhUa4qVKPMzVwtOFXLMhRMGZNU5xBBg78q7FJTbaOmtUkSFzXg6y6lTSlJXOhQSDr1HyrQF2Bb0OO94VqAJKs0+c1Vuzm+GLNbmnbQJbSTOmbKSIBjpW52rtTu0K/6ufTcIKvKSN6R6nHu+6DxT18WUDBl/N2pJbWmCNCDqDVhvLs0SxZ1vMpTISVlAGpAEmD4TpVAwXbGg+UAjUeGxGxrV+/tr7KmGVIIKcpUdCEkRBV11G1TyjFScaY1NuKfBi6LaskqMITwHHzqEt14lS5SSANo086eYusz7D62Xk92pJ/TM6HUEEaEEVAE16OLGkrZLkm26PQXZXiNH8OFOr4QTyI3mqd204uatTrSGHM6GgZI2KieHlxqGwU6RZ1weJPtVKfV8R8TScMHs43wnYeRqk/LCLOtSmHbVldg7K0qKqeuixJbT3q+Gonh+9U5mtaF47sksZWQpCSAYUR61F3bh5axmX8IjQHQn7Vp2GLe3a0gFHL9Qqz4r7PLN/COOBa2ihBUVCIMCYIjyqGOSeuqXRS4xUtmec7a3CjEUgacWgDlp1pCvQh9qJcn3OgJrga5VdPpTAEWLC2J12RcpkpJ1FbJhzESX0A89vtWAWZ2FA1oGGbWpvQfpMEdK8r1UEpbI9P007jTNgCZFENhCuA8/8AFQV1X9EBfr96mVXgkJmftSouL5ZTT8DS02ZKf5RTB5sb08etYUJ+tU7EuKkMpKUmVHh96XVukG+FyHvbEQbKUJ/VE+HU1n+K8R98e7QfgG55mo633utRVrqrc/QVGH51fh9PT2Z5+fPxrE6jJ2oBrXTVxCdOtATXT4UUmto4Ok1uvYpbbG3ZF94ptLpVKisgGOETWEJp7Y7QUqTHNPzqfNHZcDcTq7NlxbjSz2dai2mQsmIEelZ1fT/8YC6nQiYHHzpvix/Nk8/kKZ3Fa4UUH+bbxqTHiqH1F2OnO5a+A2HcQOWN9D7UBaDpOx4EEcQRNaHbe1O0WtAUpKG0J2CZ1PMkn2rLrys2RZ5HUU/sb02dSR1FPyxUopryLh7XyPL3xs68YMZfnTS0Nh5GdO4+nOoWpS4lnMU/1CfStljWONx4MU3J0yMzU/sScySev0FI3lZS24oERxHhT26W/g24n6UcmpRTBiqk0J3FacryTO+nrWo4c7QHLGpUp71ChsTlMjkfOsxsNwuEhR+HaOelXlGHVO2eUancTpwqbM4/UTTG409aZUsbYrVeFqU+tIRoEhI1hKZgTx8dKrtP7Vc7yCczaxqZ0NObmw4t5wAgpTxJ09BVe8IxuyfWTZJYItpzKaAnMJ/alr07OrSVlTSQtKjIA314a1MqtlmsJQkD4tNAJPiTUleHaumzpAYSlbnNQ0Hjz8PeoPqZN7xrsq0jrUn0V1js0eaActGVMa5TpH9x+1RdvtbObKV5kj+kSJ+tNr/xdabYqX3lr5AmEieSRoBUK5VUcU29psU8iSqKLRYMaKs+YM7HY8vCaj72xVaXxldeWpA2QVHKPBMx7VCJOhoxVM02OGKdi5Tk1QLhNFihmRR2m5P0pr6AQkfSgIpV9vLSdacw3dxH+fWtlwPcbNrs6F2dYCgAFtLOyhoci+ROoBGx3rGga0Dslxa3YrUe/OVp1MFUE5FD9KoGsbpPiOVJy41NVIPHlcHwaLacIvIGiFeXxe4moK33daEyMrg8ARWm2THFgc/Ra2D0LiUn0VFHexbY0mDbGAeXfI+iqm/4kfDKV6lmJv2K2qlKQ8RyCT9BTF7AFrIzOIKBxK9D5I1Wo+Vbbe2L7GyP9W1tDjGfMT/tRJ9qzrEva1ZhIs7a3TtmUO7T7/Er0FHH06i7Ml6hszG/mWWv9JsKUrdxxxOUz/ShH8g57k6VCgU4t1tU64pxZlSlFR8T+RSeWE7fq2PQb1UuES3YRs6+vyoh3o21EokcCKCKFFCa0wUZdSEkGZOx+9HsiJWkdRTcVyTyoGuwrJrES5KR0qKamRG4OlEU8TuZjnrU1hS8m2LWw66nOhtaVKTuSAeAO/ODypaWkaCb2lZJ2q5nHWhmbUlW4lJHpPCmNhu1xsKDiSnbetqxJ2j2J5pHdKLhBknKRGm3xCs9xDiJm0IKW4kcqh3km4rlFCSfufZnjifiPifnWodlHZqi2IVaHHClKVEJSgCSeJJOw6DeswcTBg71O4ZxfabIqGHVthR+ICIPiCD7VZkTcf2ERfJpWJsDWZtwoWc2XYk61TLTY22lZWyMo86jMU4gddUMy1EnUmd/Go2z3vCfiEnnUMME9bT/AAUvJG6Ya2X6teg+EdN/Wrz2a4kVq0sExx3086zRGpirbh1/+GWk8T7+NU+oxxUKQnFNuVs3S9Lksi7GpxQSCEFWeYIIB+ukViS71W2gkgJJ8/StTwq6za1BDnETG0kcPnVO7asNMWVTKmTl7zNLUzERChOomSPKpsaWSnX7DJtxtXZltofK1FRMlVI5aOa5Sa9VdEfYmqjGgUNaNWnCZoQIFFIo4+laccKBZo6RRCdaw4GJjWnKLMC0pUaoUmfBQI+YpvT+605g6jiptRHighY9gaGfRq7GSU0shzrSKaGiOFzaTQfxRnf8FJRNFyxXUjgVPkGgUqaK7QTXVRhzaCohI1KiABzJMCnF4gd5lTqlsBAP9v6j5qJPnTq6UZEuPn/xDKjq6sEJ/wDkZl/7RzqMArO2b0jiDRCKWjSkzvRGBBvQzrQkVzlccDlooPSjjUUVFccwpGtGSaAjnQnb0rjiQYvMhsoJMkaUldrkODrpTRI1k0+unJ3zfeGEZk5ugnWkyioptDFJtpBr1YIXMHUU3sRhafGvQuJcEXa7YwppLYMAocQrVXiZ1rIbfgpTKswXKRrEa6VN9eKWsnyN0beyIC+P1DwNR8VI3m8FKgcKZRVOP7VYufMmTV33ItC5cTljnSS7wm0JP8oMDz0qzdqFvbFtcbsxBbEfp1GaPiCTymqhdt1qdVpoBuaSrcXLIFwmoxLqu1KQ0FJMb6jgdxBFUe13i46oqcWpRjdRKj6kzWqXG1Z1MqbXBIGonXl5bVll6IQHlpbMoCiB15x0qf0ji5ONcjM8XSkNEiTR+MUCRRzXpkgmrhXUZXCiitOEyN6UT9KJFKIrjgCdKKkUKqFNYYGp9cdoCLQ0o7ZwD/ar4VeyjTGuSa58oIXtdlLbikHdClJ9DHyikYqXxNKnEPEz37bbk9YyL88yT71Ec6GLtHMAUJVz8/35V3GiGjMOcGnnRSKUWdKe3SkJJeUAUsgKg8VnRA9dfBJrG6VnLkPfR7sIs4/8QlfV1cFf/wAgJR/s61GJo6nMxJOpMknmTvRIrEqRrYbhRF0cGirFEcFTXK2oEGjxXHBW6HLvRUnwpQ+FccInejKNco60I2rjgh+VHCqCa41lHInrjty0pJC1ADYSY9KUaxE44opUo5Tt/mmF1qlKhUfOU6aEGpPpRlJ2h+7SQtbmsqzyOv3pAKqYswS+Mp/V+bUxtV1LQqCknrFHDIvtfZkoPtF7vywtgmG0DwSPtSd3tgM6ADQ7CONDXV5r/pobH7ipWN0hbxBMwvWelRYH55Chrq9PD9z/AB/piZ/agU/SjV1dTxQDm1ESa6urTDjt60YbeVdXVwSANHbFdXVgJyfz1oDx86CurjSavD/tLIf/ANA8g5t7n1NQ6xrXV1DHo5gjfyoANfKurqMw5e1SLn/Yp6vuT1htET4SY8TXV1BLtBIijwoRufCurqMFgpoXR86CurjvAknejHahrq40TG9Lx9K6urjkJfeiq2rq6uODcPSuIrq6uOQ+ujj4Cmr36j4mgrqR+uQf6UPrl/6rfiPrV4cTrXV1ed6r+qv4LvTfaf/Z"/>
          <p:cNvSpPr>
            <a:spLocks noChangeAspect="1" noChangeArrowheads="1"/>
          </p:cNvSpPr>
          <p:nvPr/>
        </p:nvSpPr>
        <p:spPr bwMode="auto">
          <a:xfrm>
            <a:off x="215900" y="-47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324806"/>
            <a:ext cx="4824536" cy="3473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37767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4784"/>
            <a:ext cx="8229600" cy="1296144"/>
          </a:xfrm>
        </p:spPr>
        <p:txBody>
          <a:bodyPr/>
          <a:lstStyle/>
          <a:p>
            <a:r>
              <a:rPr lang="en-GB" dirty="0" smtClean="0"/>
              <a:t>The Beatles</a:t>
            </a:r>
            <a:endParaRPr lang="en-GB" dirty="0"/>
          </a:p>
        </p:txBody>
      </p:sp>
      <p:sp>
        <p:nvSpPr>
          <p:cNvPr id="3" name="Content Placeholder 2"/>
          <p:cNvSpPr>
            <a:spLocks noGrp="1"/>
          </p:cNvSpPr>
          <p:nvPr>
            <p:ph idx="1"/>
          </p:nvPr>
        </p:nvSpPr>
        <p:spPr>
          <a:xfrm>
            <a:off x="457200" y="2492896"/>
            <a:ext cx="8229600" cy="3633267"/>
          </a:xfrm>
        </p:spPr>
        <p:txBody>
          <a:bodyPr/>
          <a:lstStyle/>
          <a:p>
            <a:pPr marL="0" indent="0" algn="ctr">
              <a:buNone/>
            </a:pPr>
            <a:endParaRPr lang="en-GB" dirty="0"/>
          </a:p>
          <a:p>
            <a:pPr marL="0" indent="0" algn="ctr">
              <a:buNone/>
            </a:pPr>
            <a:endParaRPr lang="en-GB" dirty="0" smtClean="0"/>
          </a:p>
          <a:p>
            <a:pPr marL="0" indent="0" algn="ctr">
              <a:buNone/>
            </a:pPr>
            <a:r>
              <a:rPr lang="en-GB" dirty="0" smtClean="0"/>
              <a:t>Double or Quits?</a:t>
            </a:r>
            <a:endParaRPr lang="en-GB" dirty="0"/>
          </a:p>
        </p:txBody>
      </p:sp>
    </p:spTree>
    <p:extLst>
      <p:ext uri="{BB962C8B-B14F-4D97-AF65-F5344CB8AC3E}">
        <p14:creationId xmlns:p14="http://schemas.microsoft.com/office/powerpoint/2010/main" val="39740526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a:t>
            </a:r>
            <a:r>
              <a:rPr lang="en-GB" dirty="0"/>
              <a:t>4</a:t>
            </a:r>
            <a:r>
              <a:rPr lang="en-GB" dirty="0" smtClean="0"/>
              <a:t>0 points</a:t>
            </a:r>
            <a:endParaRPr lang="en-GB" dirty="0"/>
          </a:p>
        </p:txBody>
      </p:sp>
      <p:sp>
        <p:nvSpPr>
          <p:cNvPr id="3" name="Content Placeholder 2"/>
          <p:cNvSpPr>
            <a:spLocks noGrp="1"/>
          </p:cNvSpPr>
          <p:nvPr>
            <p:ph idx="1"/>
          </p:nvPr>
        </p:nvSpPr>
        <p:spPr/>
        <p:txBody>
          <a:bodyPr/>
          <a:lstStyle/>
          <a:p>
            <a:pPr marL="0" indent="0" algn="ctr">
              <a:buNone/>
            </a:pPr>
            <a:r>
              <a:rPr lang="en-GB" dirty="0" smtClean="0"/>
              <a:t>Which group is this?</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9364" y="2492896"/>
            <a:ext cx="4772025"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5176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4784"/>
            <a:ext cx="8229600" cy="1512168"/>
          </a:xfrm>
        </p:spPr>
        <p:txBody>
          <a:bodyPr/>
          <a:lstStyle/>
          <a:p>
            <a:r>
              <a:rPr lang="en-GB" dirty="0" smtClean="0"/>
              <a:t>ABBA</a:t>
            </a:r>
            <a:endParaRPr lang="en-GB" dirty="0"/>
          </a:p>
        </p:txBody>
      </p:sp>
      <p:sp>
        <p:nvSpPr>
          <p:cNvPr id="3" name="Content Placeholder 2"/>
          <p:cNvSpPr>
            <a:spLocks noGrp="1"/>
          </p:cNvSpPr>
          <p:nvPr>
            <p:ph idx="1"/>
          </p:nvPr>
        </p:nvSpPr>
        <p:spPr>
          <a:xfrm>
            <a:off x="457200" y="2996953"/>
            <a:ext cx="8229600" cy="1368151"/>
          </a:xfrm>
        </p:spPr>
        <p:txBody>
          <a:bodyPr>
            <a:normAutofit fontScale="55000" lnSpcReduction="20000"/>
          </a:bodyPr>
          <a:lstStyle/>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r>
              <a:rPr lang="en-GB" sz="5700" dirty="0" smtClean="0"/>
              <a:t>Double or Quits?</a:t>
            </a:r>
            <a:endParaRPr lang="en-GB" sz="5700" dirty="0"/>
          </a:p>
        </p:txBody>
      </p:sp>
    </p:spTree>
    <p:extLst>
      <p:ext uri="{BB962C8B-B14F-4D97-AF65-F5344CB8AC3E}">
        <p14:creationId xmlns:p14="http://schemas.microsoft.com/office/powerpoint/2010/main" val="9178196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a:t>
            </a:r>
            <a:r>
              <a:rPr lang="en-GB" dirty="0"/>
              <a:t>8</a:t>
            </a:r>
            <a:r>
              <a:rPr lang="en-GB" dirty="0" smtClean="0"/>
              <a:t>0 points</a:t>
            </a:r>
            <a:endParaRPr lang="en-GB" dirty="0"/>
          </a:p>
        </p:txBody>
      </p:sp>
      <p:sp>
        <p:nvSpPr>
          <p:cNvPr id="3" name="Content Placeholder 2"/>
          <p:cNvSpPr>
            <a:spLocks noGrp="1"/>
          </p:cNvSpPr>
          <p:nvPr>
            <p:ph idx="1"/>
          </p:nvPr>
        </p:nvSpPr>
        <p:spPr/>
        <p:txBody>
          <a:bodyPr/>
          <a:lstStyle/>
          <a:p>
            <a:pPr marL="0" indent="0" algn="ctr">
              <a:buNone/>
            </a:pPr>
            <a:r>
              <a:rPr lang="en-GB" dirty="0" smtClean="0"/>
              <a:t>Which group is this?</a:t>
            </a:r>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276872"/>
            <a:ext cx="3312368" cy="3858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6606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smtClean="0"/>
              <a:t>Question of Sport</a:t>
            </a:r>
            <a:br>
              <a:rPr lang="en-GB" sz="2800" dirty="0" smtClean="0"/>
            </a:br>
            <a:r>
              <a:rPr lang="en-GB" sz="2800" dirty="0" smtClean="0"/>
              <a:t>Name the Famous </a:t>
            </a:r>
            <a:r>
              <a:rPr lang="en-GB" sz="2800" dirty="0" smtClean="0"/>
              <a:t>Sportswomen</a:t>
            </a:r>
            <a:br>
              <a:rPr lang="en-GB" sz="2800" dirty="0" smtClean="0"/>
            </a:br>
            <a:r>
              <a:rPr lang="en-GB" sz="2800" dirty="0"/>
              <a:t>5</a:t>
            </a:r>
            <a:r>
              <a:rPr lang="en-GB" sz="2800" dirty="0" smtClean="0"/>
              <a:t> pts per woman (Bonus </a:t>
            </a:r>
            <a:r>
              <a:rPr lang="en-GB" sz="2800" dirty="0"/>
              <a:t>5</a:t>
            </a:r>
            <a:r>
              <a:rPr lang="en-GB" sz="2800" dirty="0" smtClean="0"/>
              <a:t> pts for their Nationality</a:t>
            </a:r>
            <a:r>
              <a:rPr lang="en-GB" sz="2800" dirty="0" smtClean="0"/>
              <a:t>)</a:t>
            </a:r>
            <a:br>
              <a:rPr lang="en-GB" sz="2800" dirty="0" smtClean="0"/>
            </a:br>
            <a:r>
              <a:rPr lang="en-GB" sz="2800" dirty="0" smtClean="0"/>
              <a:t>Your target in this round is 150 pts</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72524949"/>
              </p:ext>
            </p:extLst>
          </p:nvPr>
        </p:nvGraphicFramePr>
        <p:xfrm>
          <a:off x="457200" y="2132856"/>
          <a:ext cx="8229600" cy="3528392"/>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r>
              <a:tr h="419432">
                <a:tc>
                  <a:txBody>
                    <a:bodyPr/>
                    <a:lstStyle/>
                    <a:p>
                      <a:pPr algn="ctr"/>
                      <a:r>
                        <a:rPr lang="en-GB" dirty="0" smtClean="0"/>
                        <a:t>1 </a:t>
                      </a:r>
                      <a:endParaRPr lang="en-GB" dirty="0"/>
                    </a:p>
                  </a:txBody>
                  <a:tcPr/>
                </a:tc>
                <a:tc>
                  <a:txBody>
                    <a:bodyPr/>
                    <a:lstStyle/>
                    <a:p>
                      <a:pPr algn="ctr"/>
                      <a:r>
                        <a:rPr lang="en-GB" dirty="0" smtClean="0"/>
                        <a:t>2 </a:t>
                      </a:r>
                      <a:endParaRPr lang="en-GB" dirty="0"/>
                    </a:p>
                  </a:txBody>
                  <a:tcPr/>
                </a:tc>
              </a:tr>
            </a:tbl>
          </a:graphicData>
        </a:graphic>
      </p:graphicFrame>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714" y="2204864"/>
            <a:ext cx="2929681" cy="2972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04864"/>
            <a:ext cx="3528392" cy="2994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95544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4784"/>
            <a:ext cx="8229600" cy="1512168"/>
          </a:xfrm>
        </p:spPr>
        <p:txBody>
          <a:bodyPr>
            <a:normAutofit/>
          </a:bodyPr>
          <a:lstStyle/>
          <a:p>
            <a:r>
              <a:rPr lang="en-GB" dirty="0" smtClean="0"/>
              <a:t>Spice Girls</a:t>
            </a:r>
            <a:br>
              <a:rPr lang="en-GB" dirty="0" smtClean="0"/>
            </a:br>
            <a:endParaRPr lang="en-GB" dirty="0"/>
          </a:p>
        </p:txBody>
      </p:sp>
      <p:sp>
        <p:nvSpPr>
          <p:cNvPr id="3" name="Content Placeholder 2"/>
          <p:cNvSpPr>
            <a:spLocks noGrp="1"/>
          </p:cNvSpPr>
          <p:nvPr>
            <p:ph idx="1"/>
          </p:nvPr>
        </p:nvSpPr>
        <p:spPr>
          <a:xfrm>
            <a:off x="457200" y="2492897"/>
            <a:ext cx="8229600" cy="1440159"/>
          </a:xfrm>
        </p:spPr>
        <p:txBody>
          <a:bodyPr>
            <a:normAutofit fontScale="55000" lnSpcReduction="20000"/>
          </a:bodyPr>
          <a:lstStyle/>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r>
              <a:rPr lang="en-GB" sz="6900" dirty="0" smtClean="0"/>
              <a:t>Double or Quits?</a:t>
            </a:r>
            <a:endParaRPr lang="en-GB" sz="6900" dirty="0"/>
          </a:p>
        </p:txBody>
      </p:sp>
    </p:spTree>
    <p:extLst>
      <p:ext uri="{BB962C8B-B14F-4D97-AF65-F5344CB8AC3E}">
        <p14:creationId xmlns:p14="http://schemas.microsoft.com/office/powerpoint/2010/main" val="12100724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160 points</a:t>
            </a:r>
            <a:endParaRPr lang="en-GB" dirty="0"/>
          </a:p>
        </p:txBody>
      </p:sp>
      <p:sp>
        <p:nvSpPr>
          <p:cNvPr id="3" name="Content Placeholder 2"/>
          <p:cNvSpPr>
            <a:spLocks noGrp="1"/>
          </p:cNvSpPr>
          <p:nvPr>
            <p:ph idx="1"/>
          </p:nvPr>
        </p:nvSpPr>
        <p:spPr/>
        <p:txBody>
          <a:bodyPr/>
          <a:lstStyle/>
          <a:p>
            <a:pPr marL="0" indent="0" algn="ctr">
              <a:buNone/>
            </a:pPr>
            <a:r>
              <a:rPr lang="en-GB" dirty="0" smtClean="0"/>
              <a:t>Which group is this?</a:t>
            </a:r>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6450" y="2492896"/>
            <a:ext cx="4991100" cy="313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13916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6752"/>
            <a:ext cx="8229600" cy="1728192"/>
          </a:xfrm>
        </p:spPr>
        <p:txBody>
          <a:bodyPr/>
          <a:lstStyle/>
          <a:p>
            <a:r>
              <a:rPr lang="en-GB" dirty="0" smtClean="0"/>
              <a:t>The Rolling Stones</a:t>
            </a:r>
            <a:endParaRPr lang="en-GB" dirty="0"/>
          </a:p>
        </p:txBody>
      </p:sp>
      <p:sp>
        <p:nvSpPr>
          <p:cNvPr id="3" name="Content Placeholder 2"/>
          <p:cNvSpPr>
            <a:spLocks noGrp="1"/>
          </p:cNvSpPr>
          <p:nvPr>
            <p:ph idx="1"/>
          </p:nvPr>
        </p:nvSpPr>
        <p:spPr>
          <a:xfrm>
            <a:off x="457200" y="2636913"/>
            <a:ext cx="8229600" cy="1944216"/>
          </a:xfrm>
        </p:spPr>
        <p:txBody>
          <a:bodyPr>
            <a:normAutofit fontScale="85000" lnSpcReduction="20000"/>
          </a:bodyPr>
          <a:lstStyle/>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r>
              <a:rPr lang="en-GB" sz="5200" dirty="0" smtClean="0"/>
              <a:t>Double or Quits?</a:t>
            </a:r>
            <a:endParaRPr lang="en-GB" sz="5200" dirty="0"/>
          </a:p>
        </p:txBody>
      </p:sp>
    </p:spTree>
    <p:extLst>
      <p:ext uri="{BB962C8B-B14F-4D97-AF65-F5344CB8AC3E}">
        <p14:creationId xmlns:p14="http://schemas.microsoft.com/office/powerpoint/2010/main" val="12466134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320 points</a:t>
            </a:r>
            <a:endParaRPr lang="en-GB" dirty="0"/>
          </a:p>
        </p:txBody>
      </p:sp>
      <p:sp>
        <p:nvSpPr>
          <p:cNvPr id="3" name="Content Placeholder 2"/>
          <p:cNvSpPr>
            <a:spLocks noGrp="1"/>
          </p:cNvSpPr>
          <p:nvPr>
            <p:ph idx="1"/>
          </p:nvPr>
        </p:nvSpPr>
        <p:spPr/>
        <p:txBody>
          <a:bodyPr/>
          <a:lstStyle/>
          <a:p>
            <a:pPr marL="0" indent="0" algn="ctr">
              <a:buNone/>
            </a:pPr>
            <a:r>
              <a:rPr lang="en-GB" dirty="0" smtClean="0"/>
              <a:t>Which group is this?</a:t>
            </a:r>
            <a:endParaRPr lang="en-GB"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786" y="2492896"/>
            <a:ext cx="62865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26339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1800200"/>
          </a:xfrm>
        </p:spPr>
        <p:txBody>
          <a:bodyPr/>
          <a:lstStyle/>
          <a:p>
            <a:r>
              <a:rPr lang="en-GB" dirty="0" smtClean="0"/>
              <a:t>Oasis</a:t>
            </a:r>
            <a:endParaRPr lang="en-GB" dirty="0"/>
          </a:p>
        </p:txBody>
      </p:sp>
      <p:sp>
        <p:nvSpPr>
          <p:cNvPr id="3" name="Content Placeholder 2"/>
          <p:cNvSpPr>
            <a:spLocks noGrp="1"/>
          </p:cNvSpPr>
          <p:nvPr>
            <p:ph idx="1"/>
          </p:nvPr>
        </p:nvSpPr>
        <p:spPr>
          <a:xfrm>
            <a:off x="457200" y="2564905"/>
            <a:ext cx="8229600" cy="2160240"/>
          </a:xfrm>
        </p:spPr>
        <p:txBody>
          <a:bodyPr>
            <a:normAutofit fontScale="92500" lnSpcReduction="20000"/>
          </a:bodyPr>
          <a:lstStyle/>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r>
              <a:rPr lang="en-GB" sz="4800" dirty="0" smtClean="0"/>
              <a:t>Double or Quits?</a:t>
            </a:r>
            <a:endParaRPr lang="en-GB" sz="4800" dirty="0"/>
          </a:p>
        </p:txBody>
      </p:sp>
    </p:spTree>
    <p:extLst>
      <p:ext uri="{BB962C8B-B14F-4D97-AF65-F5344CB8AC3E}">
        <p14:creationId xmlns:p14="http://schemas.microsoft.com/office/powerpoint/2010/main" val="29704359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640 points</a:t>
            </a:r>
            <a:endParaRPr lang="en-GB" dirty="0"/>
          </a:p>
        </p:txBody>
      </p:sp>
      <p:sp>
        <p:nvSpPr>
          <p:cNvPr id="3" name="Content Placeholder 2"/>
          <p:cNvSpPr>
            <a:spLocks noGrp="1"/>
          </p:cNvSpPr>
          <p:nvPr>
            <p:ph idx="1"/>
          </p:nvPr>
        </p:nvSpPr>
        <p:spPr/>
        <p:txBody>
          <a:bodyPr/>
          <a:lstStyle/>
          <a:p>
            <a:pPr marL="0" indent="0" algn="ctr">
              <a:buNone/>
            </a:pPr>
            <a:r>
              <a:rPr lang="en-GB" dirty="0" smtClean="0"/>
              <a:t>Which group is this?</a:t>
            </a:r>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975" y="2636912"/>
            <a:ext cx="5734050"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81343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0768"/>
            <a:ext cx="8229600" cy="1512168"/>
          </a:xfrm>
        </p:spPr>
        <p:txBody>
          <a:bodyPr/>
          <a:lstStyle/>
          <a:p>
            <a:r>
              <a:rPr lang="en-GB" dirty="0" smtClean="0"/>
              <a:t>One Direction</a:t>
            </a:r>
            <a:endParaRPr lang="en-GB" dirty="0"/>
          </a:p>
        </p:txBody>
      </p:sp>
      <p:sp>
        <p:nvSpPr>
          <p:cNvPr id="3" name="Content Placeholder 2"/>
          <p:cNvSpPr>
            <a:spLocks noGrp="1"/>
          </p:cNvSpPr>
          <p:nvPr>
            <p:ph idx="1"/>
          </p:nvPr>
        </p:nvSpPr>
        <p:spPr>
          <a:xfrm>
            <a:off x="457200" y="2708921"/>
            <a:ext cx="8229600" cy="1512168"/>
          </a:xfrm>
        </p:spPr>
        <p:txBody>
          <a:bodyPr>
            <a:normAutofit fontScale="55000" lnSpcReduction="20000"/>
          </a:bodyPr>
          <a:lstStyle/>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r>
              <a:rPr lang="en-GB" sz="6900" dirty="0" smtClean="0"/>
              <a:t>Double or Quits?</a:t>
            </a:r>
            <a:endParaRPr lang="en-GB" sz="6900" dirty="0"/>
          </a:p>
        </p:txBody>
      </p:sp>
    </p:spTree>
    <p:extLst>
      <p:ext uri="{BB962C8B-B14F-4D97-AF65-F5344CB8AC3E}">
        <p14:creationId xmlns:p14="http://schemas.microsoft.com/office/powerpoint/2010/main" val="25535986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1,280 points</a:t>
            </a:r>
            <a:endParaRPr lang="en-GB" dirty="0"/>
          </a:p>
        </p:txBody>
      </p:sp>
      <p:sp>
        <p:nvSpPr>
          <p:cNvPr id="3" name="Content Placeholder 2"/>
          <p:cNvSpPr>
            <a:spLocks noGrp="1"/>
          </p:cNvSpPr>
          <p:nvPr>
            <p:ph idx="1"/>
          </p:nvPr>
        </p:nvSpPr>
        <p:spPr/>
        <p:txBody>
          <a:bodyPr/>
          <a:lstStyle/>
          <a:p>
            <a:pPr marL="0" indent="0" algn="ctr">
              <a:buNone/>
            </a:pPr>
            <a:r>
              <a:rPr lang="en-GB" dirty="0" smtClean="0"/>
              <a:t>Which group is this?</a:t>
            </a:r>
            <a:endParaRPr lang="en-GB"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445872"/>
            <a:ext cx="3024336" cy="3115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23849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0768"/>
            <a:ext cx="8229600" cy="1512168"/>
          </a:xfrm>
        </p:spPr>
        <p:txBody>
          <a:bodyPr/>
          <a:lstStyle/>
          <a:p>
            <a:r>
              <a:rPr lang="en-GB" dirty="0" smtClean="0"/>
              <a:t>Jackson 5</a:t>
            </a:r>
            <a:endParaRPr lang="en-GB" dirty="0"/>
          </a:p>
        </p:txBody>
      </p:sp>
      <p:sp>
        <p:nvSpPr>
          <p:cNvPr id="3" name="Content Placeholder 2"/>
          <p:cNvSpPr>
            <a:spLocks noGrp="1"/>
          </p:cNvSpPr>
          <p:nvPr>
            <p:ph idx="1"/>
          </p:nvPr>
        </p:nvSpPr>
        <p:spPr>
          <a:xfrm>
            <a:off x="457200" y="2564905"/>
            <a:ext cx="8229600" cy="1296144"/>
          </a:xfrm>
        </p:spPr>
        <p:txBody>
          <a:bodyPr>
            <a:normAutofit fontScale="47500" lnSpcReduction="20000"/>
          </a:bodyPr>
          <a:lstStyle/>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r>
              <a:rPr lang="en-GB" sz="7700" dirty="0" smtClean="0"/>
              <a:t>Double or Quits?</a:t>
            </a:r>
            <a:endParaRPr lang="en-GB" sz="7700" dirty="0"/>
          </a:p>
        </p:txBody>
      </p:sp>
    </p:spTree>
    <p:extLst>
      <p:ext uri="{BB962C8B-B14F-4D97-AF65-F5344CB8AC3E}">
        <p14:creationId xmlns:p14="http://schemas.microsoft.com/office/powerpoint/2010/main" val="28893828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2,560 points</a:t>
            </a:r>
            <a:endParaRPr lang="en-GB" dirty="0"/>
          </a:p>
        </p:txBody>
      </p:sp>
      <p:sp>
        <p:nvSpPr>
          <p:cNvPr id="3" name="Content Placeholder 2"/>
          <p:cNvSpPr>
            <a:spLocks noGrp="1"/>
          </p:cNvSpPr>
          <p:nvPr>
            <p:ph idx="1"/>
          </p:nvPr>
        </p:nvSpPr>
        <p:spPr/>
        <p:txBody>
          <a:bodyPr/>
          <a:lstStyle/>
          <a:p>
            <a:pPr marL="0" indent="0" algn="ctr">
              <a:buNone/>
            </a:pPr>
            <a:r>
              <a:rPr lang="en-GB" dirty="0" smtClean="0"/>
              <a:t>Which group is this?</a:t>
            </a:r>
          </a:p>
          <a:p>
            <a:pPr marL="0" indent="0" algn="ctr">
              <a:buNone/>
            </a:pPr>
            <a:endParaRPr lang="en-GB"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775" y="2636912"/>
            <a:ext cx="5124450"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5643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a:t>Question of Sport</a:t>
            </a:r>
            <a:br>
              <a:rPr lang="en-GB" sz="2800" dirty="0"/>
            </a:br>
            <a:r>
              <a:rPr lang="en-GB" sz="2800" dirty="0"/>
              <a:t>Famous Sportswomen</a:t>
            </a:r>
            <a:br>
              <a:rPr lang="en-GB" sz="2800" dirty="0"/>
            </a:br>
            <a:r>
              <a:rPr lang="en-GB" sz="2800" dirty="0"/>
              <a:t>5 pts per woman (Bonus 5 pts for their Nationality)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69959380"/>
              </p:ext>
            </p:extLst>
          </p:nvPr>
        </p:nvGraphicFramePr>
        <p:xfrm>
          <a:off x="457200" y="1600200"/>
          <a:ext cx="8229600" cy="37541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r>
              <a:tr h="370840">
                <a:tc>
                  <a:txBody>
                    <a:bodyPr/>
                    <a:lstStyle/>
                    <a:p>
                      <a:pPr algn="ctr"/>
                      <a:r>
                        <a:rPr lang="en-GB" dirty="0" smtClean="0"/>
                        <a:t>3 </a:t>
                      </a:r>
                      <a:endParaRPr lang="en-GB" dirty="0"/>
                    </a:p>
                  </a:txBody>
                  <a:tcPr/>
                </a:tc>
                <a:tc>
                  <a:txBody>
                    <a:bodyPr/>
                    <a:lstStyle/>
                    <a:p>
                      <a:pPr algn="ctr"/>
                      <a:r>
                        <a:rPr lang="en-GB" dirty="0" smtClean="0"/>
                        <a:t>4 </a:t>
                      </a:r>
                      <a:r>
                        <a:rPr lang="en-GB" baseline="0" dirty="0" smtClean="0"/>
                        <a:t> </a:t>
                      </a:r>
                      <a:endParaRPr lang="en-GB" dirty="0"/>
                    </a:p>
                  </a:txBody>
                  <a:tcPr/>
                </a:tc>
              </a:tr>
            </a:tbl>
          </a:graphicData>
        </a:graphic>
      </p:graphicFrame>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772816"/>
            <a:ext cx="2664296" cy="3112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764860"/>
            <a:ext cx="2736304" cy="3120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18666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2776"/>
            <a:ext cx="8229600" cy="1440160"/>
          </a:xfrm>
        </p:spPr>
        <p:txBody>
          <a:bodyPr/>
          <a:lstStyle/>
          <a:p>
            <a:r>
              <a:rPr lang="en-GB" dirty="0" smtClean="0"/>
              <a:t>The Beach Boys</a:t>
            </a:r>
            <a:endParaRPr lang="en-GB" dirty="0"/>
          </a:p>
        </p:txBody>
      </p:sp>
      <p:sp>
        <p:nvSpPr>
          <p:cNvPr id="3" name="Content Placeholder 2"/>
          <p:cNvSpPr>
            <a:spLocks noGrp="1"/>
          </p:cNvSpPr>
          <p:nvPr>
            <p:ph idx="1"/>
          </p:nvPr>
        </p:nvSpPr>
        <p:spPr>
          <a:xfrm>
            <a:off x="457200" y="2636913"/>
            <a:ext cx="8229600" cy="1800200"/>
          </a:xfrm>
        </p:spPr>
        <p:txBody>
          <a:bodyPr>
            <a:normAutofit fontScale="70000" lnSpcReduction="20000"/>
          </a:bodyPr>
          <a:lstStyle/>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r>
              <a:rPr lang="en-GB" sz="5600" dirty="0" smtClean="0"/>
              <a:t>Did you hit the jackpot?</a:t>
            </a:r>
            <a:endParaRPr lang="en-GB" sz="5600" dirty="0"/>
          </a:p>
        </p:txBody>
      </p:sp>
    </p:spTree>
    <p:extLst>
      <p:ext uri="{BB962C8B-B14F-4D97-AF65-F5344CB8AC3E}">
        <p14:creationId xmlns:p14="http://schemas.microsoft.com/office/powerpoint/2010/main" val="689145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target</a:t>
            </a:r>
            <a:endParaRPr lang="en-GB" dirty="0"/>
          </a:p>
        </p:txBody>
      </p:sp>
      <p:sp>
        <p:nvSpPr>
          <p:cNvPr id="3" name="Content Placeholder 2"/>
          <p:cNvSpPr>
            <a:spLocks noGrp="1"/>
          </p:cNvSpPr>
          <p:nvPr>
            <p:ph idx="1"/>
          </p:nvPr>
        </p:nvSpPr>
        <p:spPr>
          <a:xfrm>
            <a:off x="457200" y="2996952"/>
            <a:ext cx="8229600" cy="3129211"/>
          </a:xfrm>
        </p:spPr>
        <p:txBody>
          <a:bodyPr/>
          <a:lstStyle/>
          <a:p>
            <a:pPr marL="0" indent="0">
              <a:buNone/>
            </a:pPr>
            <a:r>
              <a:rPr lang="en-GB" dirty="0" smtClean="0"/>
              <a:t>Your overall target to this point was 2430 points</a:t>
            </a:r>
          </a:p>
          <a:p>
            <a:pPr marL="0" indent="0">
              <a:buNone/>
            </a:pPr>
            <a:r>
              <a:rPr lang="en-GB" dirty="0" smtClean="0"/>
              <a:t>How well did you do?</a:t>
            </a:r>
            <a:endParaRPr lang="en-GB" dirty="0"/>
          </a:p>
        </p:txBody>
      </p:sp>
    </p:spTree>
    <p:extLst>
      <p:ext uri="{BB962C8B-B14F-4D97-AF65-F5344CB8AC3E}">
        <p14:creationId xmlns:p14="http://schemas.microsoft.com/office/powerpoint/2010/main" val="38385265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0226"/>
          </a:xfrm>
        </p:spPr>
        <p:txBody>
          <a:bodyPr>
            <a:normAutofit/>
          </a:bodyPr>
          <a:lstStyle/>
          <a:p>
            <a:r>
              <a:rPr lang="en-GB" dirty="0" smtClean="0"/>
              <a:t>Who Dares Wins</a:t>
            </a:r>
            <a:br>
              <a:rPr lang="en-GB" dirty="0" smtClean="0"/>
            </a:br>
            <a:r>
              <a:rPr lang="en-GB" dirty="0" smtClean="0"/>
              <a:t>17</a:t>
            </a:r>
            <a:r>
              <a:rPr lang="en-GB" baseline="30000" dirty="0" smtClean="0"/>
              <a:t>th</a:t>
            </a:r>
            <a:r>
              <a:rPr lang="en-GB" dirty="0" smtClean="0"/>
              <a:t> November 2007 - present</a:t>
            </a:r>
            <a:endParaRPr lang="en-GB" dirty="0"/>
          </a:p>
        </p:txBody>
      </p:sp>
      <p:sp>
        <p:nvSpPr>
          <p:cNvPr id="3" name="Content Placeholder 2"/>
          <p:cNvSpPr>
            <a:spLocks noGrp="1"/>
          </p:cNvSpPr>
          <p:nvPr>
            <p:ph idx="1"/>
          </p:nvPr>
        </p:nvSpPr>
        <p:spPr/>
        <p:txBody>
          <a:bodyPr/>
          <a:lstStyle/>
          <a:p>
            <a:pPr marL="0" indent="0">
              <a:buNone/>
            </a:pPr>
            <a:endParaRPr lang="en-GB"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996952"/>
            <a:ext cx="4885640" cy="2408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164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06290"/>
          </a:xfrm>
        </p:spPr>
        <p:txBody>
          <a:bodyPr>
            <a:normAutofit/>
          </a:bodyPr>
          <a:lstStyle/>
          <a:p>
            <a:r>
              <a:rPr lang="en-GB" dirty="0" smtClean="0"/>
              <a:t>Who Dares </a:t>
            </a:r>
            <a:r>
              <a:rPr lang="en-GB" dirty="0" smtClean="0"/>
              <a:t>Wins</a:t>
            </a:r>
            <a:r>
              <a:rPr lang="en-GB" sz="3600" dirty="0" smtClean="0"/>
              <a:t/>
            </a:r>
            <a:br>
              <a:rPr lang="en-GB" sz="3600" dirty="0" smtClean="0"/>
            </a:br>
            <a:endParaRPr lang="en-GB" sz="3600" dirty="0"/>
          </a:p>
        </p:txBody>
      </p:sp>
      <p:sp>
        <p:nvSpPr>
          <p:cNvPr id="3" name="Content Placeholder 2"/>
          <p:cNvSpPr>
            <a:spLocks noGrp="1"/>
          </p:cNvSpPr>
          <p:nvPr>
            <p:ph idx="1"/>
          </p:nvPr>
        </p:nvSpPr>
        <p:spPr>
          <a:xfrm>
            <a:off x="457200" y="1916832"/>
            <a:ext cx="8229600" cy="4209331"/>
          </a:xfrm>
        </p:spPr>
        <p:txBody>
          <a:bodyPr>
            <a:normAutofit fontScale="92500" lnSpcReduction="20000"/>
          </a:bodyPr>
          <a:lstStyle/>
          <a:p>
            <a:pPr marL="0" indent="0" algn="ctr">
              <a:buNone/>
            </a:pPr>
            <a:r>
              <a:rPr lang="en-GB" sz="2800" dirty="0" smtClean="0"/>
              <a:t>The table contains 15 triplets. Your aim is to identify the place in each triplet which is NOT a UK city. How far can your team climb without going wrong?</a:t>
            </a:r>
          </a:p>
          <a:p>
            <a:pPr marL="0" indent="0" algn="ctr">
              <a:buNone/>
            </a:pPr>
            <a:r>
              <a:rPr lang="en-GB" sz="2800" dirty="0" smtClean="0"/>
              <a:t>3 correct = 100 pts</a:t>
            </a:r>
          </a:p>
          <a:p>
            <a:pPr marL="0" indent="0" algn="ctr">
              <a:buNone/>
            </a:pPr>
            <a:r>
              <a:rPr lang="en-GB" sz="2800" dirty="0" smtClean="0"/>
              <a:t>6 correct = 200 pts</a:t>
            </a:r>
          </a:p>
          <a:p>
            <a:pPr marL="0" indent="0" algn="ctr">
              <a:buNone/>
            </a:pPr>
            <a:r>
              <a:rPr lang="en-GB" sz="2800" dirty="0" smtClean="0"/>
              <a:t>9 correct = 400 pts</a:t>
            </a:r>
          </a:p>
          <a:p>
            <a:pPr marL="0" indent="0" algn="ctr">
              <a:buNone/>
            </a:pPr>
            <a:r>
              <a:rPr lang="en-GB" sz="2800" dirty="0" smtClean="0"/>
              <a:t>11 correct = 800 pts</a:t>
            </a:r>
          </a:p>
          <a:p>
            <a:pPr marL="0" indent="0" algn="ctr">
              <a:buNone/>
            </a:pPr>
            <a:r>
              <a:rPr lang="en-GB" sz="2800" dirty="0" smtClean="0"/>
              <a:t>13 correct = 1200 pts</a:t>
            </a:r>
          </a:p>
          <a:p>
            <a:pPr marL="0" indent="0" algn="ctr">
              <a:buNone/>
            </a:pPr>
            <a:r>
              <a:rPr lang="en-GB" sz="2800" dirty="0" smtClean="0"/>
              <a:t>All 15 correct = 2000 </a:t>
            </a:r>
            <a:r>
              <a:rPr lang="en-GB" sz="2800" dirty="0" smtClean="0"/>
              <a:t>pts</a:t>
            </a:r>
          </a:p>
          <a:p>
            <a:pPr marL="0" indent="0" algn="ctr">
              <a:buNone/>
            </a:pPr>
            <a:r>
              <a:rPr lang="en-GB" sz="2800" dirty="0" smtClean="0"/>
              <a:t>Your target is at least 800 pts</a:t>
            </a:r>
            <a:endParaRPr lang="en-GB" sz="2800" dirty="0" smtClean="0"/>
          </a:p>
        </p:txBody>
      </p:sp>
    </p:spTree>
    <p:extLst>
      <p:ext uri="{BB962C8B-B14F-4D97-AF65-F5344CB8AC3E}">
        <p14:creationId xmlns:p14="http://schemas.microsoft.com/office/powerpoint/2010/main" val="19583415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smtClean="0"/>
              <a:t>Who Dares Wins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6970674"/>
              </p:ext>
            </p:extLst>
          </p:nvPr>
        </p:nvGraphicFramePr>
        <p:xfrm>
          <a:off x="457200" y="1110953"/>
          <a:ext cx="8229600" cy="5486400"/>
        </p:xfrm>
        <a:graphic>
          <a:graphicData uri="http://schemas.openxmlformats.org/drawingml/2006/table">
            <a:tbl>
              <a:tblPr firstRow="1" bandRow="1">
                <a:tableStyleId>{5DA37D80-6434-44D0-A028-1B22A696006F}</a:tableStyleId>
              </a:tblPr>
              <a:tblGrid>
                <a:gridCol w="2057400"/>
                <a:gridCol w="2057400"/>
                <a:gridCol w="2057400"/>
                <a:gridCol w="2057400"/>
              </a:tblGrid>
              <a:tr h="354532">
                <a:tc>
                  <a:txBody>
                    <a:bodyPr/>
                    <a:lstStyle/>
                    <a:p>
                      <a:pPr algn="ctr"/>
                      <a:r>
                        <a:rPr lang="en-GB" sz="1800" b="0" dirty="0" smtClean="0"/>
                        <a:t>2000</a:t>
                      </a:r>
                      <a:endParaRPr lang="en-GB" sz="1800" b="0" dirty="0"/>
                    </a:p>
                  </a:txBody>
                  <a:tcPr/>
                </a:tc>
                <a:tc>
                  <a:txBody>
                    <a:bodyPr/>
                    <a:lstStyle/>
                    <a:p>
                      <a:pPr algn="ctr"/>
                      <a:r>
                        <a:rPr lang="en-GB" sz="1800" b="0" dirty="0" smtClean="0"/>
                        <a:t>Caerphilly</a:t>
                      </a:r>
                      <a:endParaRPr lang="en-GB" sz="1800" b="0" dirty="0"/>
                    </a:p>
                  </a:txBody>
                  <a:tcPr/>
                </a:tc>
                <a:tc>
                  <a:txBody>
                    <a:bodyPr/>
                    <a:lstStyle/>
                    <a:p>
                      <a:pPr algn="ctr"/>
                      <a:r>
                        <a:rPr lang="en-GB" sz="1800" b="0" dirty="0" smtClean="0"/>
                        <a:t>Carlisle</a:t>
                      </a:r>
                      <a:endParaRPr lang="en-GB" sz="1800" b="0" dirty="0"/>
                    </a:p>
                  </a:txBody>
                  <a:tcPr/>
                </a:tc>
                <a:tc>
                  <a:txBody>
                    <a:bodyPr/>
                    <a:lstStyle/>
                    <a:p>
                      <a:pPr algn="ctr"/>
                      <a:r>
                        <a:rPr lang="en-GB" sz="1800" b="0" dirty="0" smtClean="0"/>
                        <a:t>Chelmsford</a:t>
                      </a:r>
                      <a:endParaRPr lang="en-GB" sz="1800" b="0" dirty="0"/>
                    </a:p>
                  </a:txBody>
                  <a:tcPr/>
                </a:tc>
              </a:tr>
              <a:tr h="354532">
                <a:tc>
                  <a:txBody>
                    <a:bodyPr/>
                    <a:lstStyle/>
                    <a:p>
                      <a:pPr algn="ctr"/>
                      <a:endParaRPr lang="en-GB" sz="1800" dirty="0"/>
                    </a:p>
                  </a:txBody>
                  <a:tcPr/>
                </a:tc>
                <a:tc>
                  <a:txBody>
                    <a:bodyPr/>
                    <a:lstStyle/>
                    <a:p>
                      <a:pPr algn="ctr"/>
                      <a:r>
                        <a:rPr lang="en-GB" sz="1800" dirty="0" smtClean="0"/>
                        <a:t>Lichfield</a:t>
                      </a:r>
                      <a:endParaRPr lang="en-GB" sz="1800" dirty="0"/>
                    </a:p>
                  </a:txBody>
                  <a:tcPr/>
                </a:tc>
                <a:tc>
                  <a:txBody>
                    <a:bodyPr/>
                    <a:lstStyle/>
                    <a:p>
                      <a:pPr algn="ctr"/>
                      <a:r>
                        <a:rPr lang="en-GB" sz="1800" dirty="0" smtClean="0"/>
                        <a:t>Lisburn</a:t>
                      </a:r>
                      <a:endParaRPr lang="en-GB" sz="1800" dirty="0"/>
                    </a:p>
                  </a:txBody>
                  <a:tcPr/>
                </a:tc>
                <a:tc>
                  <a:txBody>
                    <a:bodyPr/>
                    <a:lstStyle/>
                    <a:p>
                      <a:pPr algn="ctr"/>
                      <a:r>
                        <a:rPr lang="en-GB" sz="1800" dirty="0" smtClean="0"/>
                        <a:t>Luton</a:t>
                      </a:r>
                      <a:endParaRPr lang="en-GB" sz="1800" dirty="0"/>
                    </a:p>
                  </a:txBody>
                  <a:tcPr/>
                </a:tc>
              </a:tr>
              <a:tr h="354532">
                <a:tc>
                  <a:txBody>
                    <a:bodyPr/>
                    <a:lstStyle/>
                    <a:p>
                      <a:pPr algn="ctr"/>
                      <a:r>
                        <a:rPr lang="en-GB" sz="1800" dirty="0" smtClean="0"/>
                        <a:t>1500</a:t>
                      </a:r>
                      <a:endParaRPr lang="en-GB" sz="1800" dirty="0"/>
                    </a:p>
                  </a:txBody>
                  <a:tcPr/>
                </a:tc>
                <a:tc>
                  <a:txBody>
                    <a:bodyPr/>
                    <a:lstStyle/>
                    <a:p>
                      <a:pPr algn="ctr"/>
                      <a:r>
                        <a:rPr lang="en-GB" sz="1800" dirty="0" smtClean="0"/>
                        <a:t>Newport</a:t>
                      </a:r>
                      <a:endParaRPr lang="en-GB" sz="1800" dirty="0"/>
                    </a:p>
                  </a:txBody>
                  <a:tcPr/>
                </a:tc>
                <a:tc>
                  <a:txBody>
                    <a:bodyPr/>
                    <a:lstStyle/>
                    <a:p>
                      <a:pPr algn="ctr"/>
                      <a:r>
                        <a:rPr lang="en-GB" sz="1800" dirty="0" smtClean="0"/>
                        <a:t>Newry</a:t>
                      </a:r>
                      <a:endParaRPr lang="en-GB" sz="1800" dirty="0"/>
                    </a:p>
                  </a:txBody>
                  <a:tcPr/>
                </a:tc>
                <a:tc>
                  <a:txBody>
                    <a:bodyPr/>
                    <a:lstStyle/>
                    <a:p>
                      <a:pPr algn="ctr"/>
                      <a:r>
                        <a:rPr lang="en-GB" sz="1800" dirty="0" smtClean="0"/>
                        <a:t>Northampton</a:t>
                      </a:r>
                      <a:endParaRPr lang="en-GB" sz="1800" dirty="0"/>
                    </a:p>
                  </a:txBody>
                  <a:tcPr/>
                </a:tc>
              </a:tr>
              <a:tr h="354532">
                <a:tc>
                  <a:txBody>
                    <a:bodyPr/>
                    <a:lstStyle/>
                    <a:p>
                      <a:pPr algn="ctr"/>
                      <a:endParaRPr lang="en-GB" sz="1800" dirty="0"/>
                    </a:p>
                  </a:txBody>
                  <a:tcPr/>
                </a:tc>
                <a:tc>
                  <a:txBody>
                    <a:bodyPr/>
                    <a:lstStyle/>
                    <a:p>
                      <a:pPr algn="ctr"/>
                      <a:r>
                        <a:rPr lang="en-GB" sz="1800" dirty="0" smtClean="0"/>
                        <a:t>Aberdeen</a:t>
                      </a:r>
                      <a:endParaRPr lang="en-GB" sz="1800" dirty="0"/>
                    </a:p>
                  </a:txBody>
                  <a:tcPr/>
                </a:tc>
                <a:tc>
                  <a:txBody>
                    <a:bodyPr/>
                    <a:lstStyle/>
                    <a:p>
                      <a:pPr algn="ctr"/>
                      <a:r>
                        <a:rPr lang="en-GB" sz="1800" dirty="0" smtClean="0"/>
                        <a:t>Aldershot</a:t>
                      </a:r>
                      <a:endParaRPr lang="en-GB" sz="1800" dirty="0"/>
                    </a:p>
                  </a:txBody>
                  <a:tcPr/>
                </a:tc>
                <a:tc>
                  <a:txBody>
                    <a:bodyPr/>
                    <a:lstStyle/>
                    <a:p>
                      <a:pPr algn="ctr"/>
                      <a:r>
                        <a:rPr lang="en-GB" sz="1800" dirty="0" smtClean="0"/>
                        <a:t>Armagh</a:t>
                      </a:r>
                      <a:endParaRPr lang="en-GB" sz="1800" dirty="0"/>
                    </a:p>
                  </a:txBody>
                  <a:tcPr/>
                </a:tc>
              </a:tr>
              <a:tr h="354532">
                <a:tc>
                  <a:txBody>
                    <a:bodyPr/>
                    <a:lstStyle/>
                    <a:p>
                      <a:pPr algn="ctr"/>
                      <a:r>
                        <a:rPr lang="en-GB" sz="1800" dirty="0" smtClean="0"/>
                        <a:t>800</a:t>
                      </a:r>
                      <a:endParaRPr lang="en-GB" sz="1800" dirty="0"/>
                    </a:p>
                  </a:txBody>
                  <a:tcPr/>
                </a:tc>
                <a:tc>
                  <a:txBody>
                    <a:bodyPr/>
                    <a:lstStyle/>
                    <a:p>
                      <a:pPr algn="ctr"/>
                      <a:r>
                        <a:rPr lang="en-GB" sz="1800" dirty="0" smtClean="0"/>
                        <a:t>Derry</a:t>
                      </a:r>
                      <a:endParaRPr lang="en-GB" sz="1800" dirty="0"/>
                    </a:p>
                  </a:txBody>
                  <a:tcPr/>
                </a:tc>
                <a:tc>
                  <a:txBody>
                    <a:bodyPr/>
                    <a:lstStyle/>
                    <a:p>
                      <a:pPr algn="ctr"/>
                      <a:r>
                        <a:rPr lang="en-GB" sz="1800" dirty="0" smtClean="0"/>
                        <a:t>Doncaster</a:t>
                      </a:r>
                      <a:endParaRPr lang="en-GB" sz="1800" dirty="0"/>
                    </a:p>
                  </a:txBody>
                  <a:tcPr/>
                </a:tc>
                <a:tc>
                  <a:txBody>
                    <a:bodyPr/>
                    <a:lstStyle/>
                    <a:p>
                      <a:pPr algn="ctr"/>
                      <a:r>
                        <a:rPr lang="en-GB" sz="1800" dirty="0" smtClean="0"/>
                        <a:t>Dundee</a:t>
                      </a:r>
                      <a:endParaRPr lang="en-GB" sz="1800" dirty="0"/>
                    </a:p>
                  </a:txBody>
                  <a:tcPr/>
                </a:tc>
              </a:tr>
              <a:tr h="354532">
                <a:tc>
                  <a:txBody>
                    <a:bodyPr/>
                    <a:lstStyle/>
                    <a:p>
                      <a:pPr algn="ctr"/>
                      <a:endParaRPr lang="en-GB" sz="1800" dirty="0"/>
                    </a:p>
                  </a:txBody>
                  <a:tcPr/>
                </a:tc>
                <a:tc>
                  <a:txBody>
                    <a:bodyPr/>
                    <a:lstStyle/>
                    <a:p>
                      <a:pPr algn="ctr"/>
                      <a:r>
                        <a:rPr lang="en-GB" sz="1800" dirty="0" smtClean="0"/>
                        <a:t>Manchester</a:t>
                      </a:r>
                      <a:endParaRPr lang="en-GB" sz="1800" dirty="0"/>
                    </a:p>
                  </a:txBody>
                  <a:tcPr/>
                </a:tc>
                <a:tc>
                  <a:txBody>
                    <a:bodyPr/>
                    <a:lstStyle/>
                    <a:p>
                      <a:pPr algn="ctr"/>
                      <a:r>
                        <a:rPr lang="en-GB" sz="1800" dirty="0" smtClean="0"/>
                        <a:t>Middlesbrough</a:t>
                      </a:r>
                      <a:endParaRPr lang="en-GB" sz="1800" dirty="0"/>
                    </a:p>
                  </a:txBody>
                  <a:tcPr/>
                </a:tc>
                <a:tc>
                  <a:txBody>
                    <a:bodyPr/>
                    <a:lstStyle/>
                    <a:p>
                      <a:pPr algn="ctr"/>
                      <a:r>
                        <a:rPr lang="en-GB" sz="1800" dirty="0" smtClean="0"/>
                        <a:t>Ripon</a:t>
                      </a:r>
                      <a:endParaRPr lang="en-GB" sz="1800" dirty="0"/>
                    </a:p>
                  </a:txBody>
                  <a:tcPr/>
                </a:tc>
              </a:tr>
              <a:tr h="354532">
                <a:tc>
                  <a:txBody>
                    <a:bodyPr/>
                    <a:lstStyle/>
                    <a:p>
                      <a:pPr algn="ctr"/>
                      <a:r>
                        <a:rPr lang="en-GB" sz="1800" dirty="0" smtClean="0"/>
                        <a:t>400</a:t>
                      </a:r>
                      <a:endParaRPr lang="en-GB" sz="1800" dirty="0"/>
                    </a:p>
                  </a:txBody>
                  <a:tcPr/>
                </a:tc>
                <a:tc>
                  <a:txBody>
                    <a:bodyPr/>
                    <a:lstStyle/>
                    <a:p>
                      <a:pPr algn="ctr"/>
                      <a:r>
                        <a:rPr lang="en-GB" sz="1800" dirty="0" smtClean="0"/>
                        <a:t>St Asaph</a:t>
                      </a:r>
                      <a:endParaRPr lang="en-GB" sz="1800" dirty="0"/>
                    </a:p>
                  </a:txBody>
                  <a:tcPr/>
                </a:tc>
                <a:tc>
                  <a:txBody>
                    <a:bodyPr/>
                    <a:lstStyle/>
                    <a:p>
                      <a:pPr algn="ctr"/>
                      <a:r>
                        <a:rPr lang="en-GB" sz="1800" dirty="0" smtClean="0"/>
                        <a:t>Sunderland</a:t>
                      </a:r>
                      <a:endParaRPr lang="en-GB" sz="1800" dirty="0"/>
                    </a:p>
                  </a:txBody>
                  <a:tcPr/>
                </a:tc>
                <a:tc>
                  <a:txBody>
                    <a:bodyPr/>
                    <a:lstStyle/>
                    <a:p>
                      <a:pPr algn="ctr"/>
                      <a:r>
                        <a:rPr lang="en-GB" sz="1800" dirty="0" smtClean="0"/>
                        <a:t>Swindon</a:t>
                      </a:r>
                      <a:endParaRPr lang="en-GB" sz="1800" dirty="0"/>
                    </a:p>
                  </a:txBody>
                  <a:tcPr/>
                </a:tc>
              </a:tr>
              <a:tr h="354532">
                <a:tc>
                  <a:txBody>
                    <a:bodyPr/>
                    <a:lstStyle/>
                    <a:p>
                      <a:pPr algn="ctr"/>
                      <a:endParaRPr lang="en-GB" sz="1800" dirty="0"/>
                    </a:p>
                  </a:txBody>
                  <a:tcPr/>
                </a:tc>
                <a:tc>
                  <a:txBody>
                    <a:bodyPr/>
                    <a:lstStyle/>
                    <a:p>
                      <a:pPr algn="ctr"/>
                      <a:r>
                        <a:rPr lang="en-GB" sz="1800" dirty="0" smtClean="0"/>
                        <a:t>Warrington</a:t>
                      </a:r>
                      <a:endParaRPr lang="en-GB" sz="1800" dirty="0"/>
                    </a:p>
                  </a:txBody>
                  <a:tcPr/>
                </a:tc>
                <a:tc>
                  <a:txBody>
                    <a:bodyPr/>
                    <a:lstStyle/>
                    <a:p>
                      <a:pPr algn="ctr"/>
                      <a:r>
                        <a:rPr lang="en-GB" sz="1800" dirty="0" smtClean="0"/>
                        <a:t>Wolverhampton</a:t>
                      </a:r>
                      <a:endParaRPr lang="en-GB" sz="1800" dirty="0"/>
                    </a:p>
                  </a:txBody>
                  <a:tcPr/>
                </a:tc>
                <a:tc>
                  <a:txBody>
                    <a:bodyPr/>
                    <a:lstStyle/>
                    <a:p>
                      <a:pPr algn="ctr"/>
                      <a:r>
                        <a:rPr lang="en-GB" sz="1800" dirty="0" smtClean="0"/>
                        <a:t>Worcester</a:t>
                      </a:r>
                      <a:endParaRPr lang="en-GB" sz="1800" dirty="0"/>
                    </a:p>
                  </a:txBody>
                  <a:tcPr/>
                </a:tc>
              </a:tr>
              <a:tr h="354532">
                <a:tc>
                  <a:txBody>
                    <a:bodyPr/>
                    <a:lstStyle/>
                    <a:p>
                      <a:pPr algn="ctr"/>
                      <a:endParaRPr lang="en-GB" sz="1800" dirty="0"/>
                    </a:p>
                  </a:txBody>
                  <a:tcPr/>
                </a:tc>
                <a:tc>
                  <a:txBody>
                    <a:bodyPr/>
                    <a:lstStyle/>
                    <a:p>
                      <a:pPr algn="ctr"/>
                      <a:r>
                        <a:rPr lang="en-GB" sz="1800" dirty="0" smtClean="0"/>
                        <a:t>Elgin</a:t>
                      </a:r>
                      <a:endParaRPr lang="en-GB" sz="1800" dirty="0"/>
                    </a:p>
                  </a:txBody>
                  <a:tcPr/>
                </a:tc>
                <a:tc>
                  <a:txBody>
                    <a:bodyPr/>
                    <a:lstStyle/>
                    <a:p>
                      <a:pPr algn="ctr"/>
                      <a:r>
                        <a:rPr lang="en-GB" sz="1800" dirty="0" smtClean="0"/>
                        <a:t>Ely</a:t>
                      </a:r>
                      <a:endParaRPr lang="en-GB" sz="1800" dirty="0"/>
                    </a:p>
                  </a:txBody>
                  <a:tcPr/>
                </a:tc>
                <a:tc>
                  <a:txBody>
                    <a:bodyPr/>
                    <a:lstStyle/>
                    <a:p>
                      <a:pPr algn="ctr"/>
                      <a:r>
                        <a:rPr lang="en-GB" sz="1800" dirty="0" smtClean="0"/>
                        <a:t>Exeter</a:t>
                      </a:r>
                      <a:endParaRPr lang="en-GB" sz="1800" dirty="0"/>
                    </a:p>
                  </a:txBody>
                  <a:tcPr/>
                </a:tc>
              </a:tr>
              <a:tr h="354532">
                <a:tc>
                  <a:txBody>
                    <a:bodyPr/>
                    <a:lstStyle/>
                    <a:p>
                      <a:pPr algn="ctr"/>
                      <a:r>
                        <a:rPr lang="en-GB" sz="1800" dirty="0" smtClean="0"/>
                        <a:t>200</a:t>
                      </a:r>
                      <a:endParaRPr lang="en-GB" sz="1800" dirty="0"/>
                    </a:p>
                  </a:txBody>
                  <a:tcPr/>
                </a:tc>
                <a:tc>
                  <a:txBody>
                    <a:bodyPr/>
                    <a:lstStyle/>
                    <a:p>
                      <a:pPr algn="ctr"/>
                      <a:r>
                        <a:rPr lang="en-GB" sz="1800" dirty="0" smtClean="0"/>
                        <a:t>Perth</a:t>
                      </a:r>
                      <a:endParaRPr lang="en-GB" sz="1800" dirty="0"/>
                    </a:p>
                  </a:txBody>
                  <a:tcPr/>
                </a:tc>
                <a:tc>
                  <a:txBody>
                    <a:bodyPr/>
                    <a:lstStyle/>
                    <a:p>
                      <a:pPr algn="ctr"/>
                      <a:r>
                        <a:rPr lang="en-GB" sz="1800" dirty="0" smtClean="0"/>
                        <a:t>Poole</a:t>
                      </a:r>
                      <a:endParaRPr lang="en-GB" sz="1800" dirty="0"/>
                    </a:p>
                  </a:txBody>
                  <a:tcPr/>
                </a:tc>
                <a:tc>
                  <a:txBody>
                    <a:bodyPr/>
                    <a:lstStyle/>
                    <a:p>
                      <a:pPr algn="ctr"/>
                      <a:r>
                        <a:rPr lang="en-GB" sz="1800" dirty="0" smtClean="0"/>
                        <a:t>Preston</a:t>
                      </a:r>
                      <a:endParaRPr lang="en-GB" sz="1800" dirty="0"/>
                    </a:p>
                  </a:txBody>
                  <a:tcPr/>
                </a:tc>
              </a:tr>
              <a:tr h="354532">
                <a:tc>
                  <a:txBody>
                    <a:bodyPr/>
                    <a:lstStyle/>
                    <a:p>
                      <a:pPr algn="ctr"/>
                      <a:endParaRPr lang="en-GB" sz="1800" dirty="0"/>
                    </a:p>
                  </a:txBody>
                  <a:tcPr/>
                </a:tc>
                <a:tc>
                  <a:txBody>
                    <a:bodyPr/>
                    <a:lstStyle/>
                    <a:p>
                      <a:pPr algn="ctr"/>
                      <a:r>
                        <a:rPr lang="en-GB" sz="1800" dirty="0" smtClean="0"/>
                        <a:t>Salford</a:t>
                      </a:r>
                      <a:endParaRPr lang="en-GB" sz="1800" dirty="0"/>
                    </a:p>
                  </a:txBody>
                  <a:tcPr/>
                </a:tc>
                <a:tc>
                  <a:txBody>
                    <a:bodyPr/>
                    <a:lstStyle/>
                    <a:p>
                      <a:pPr algn="ctr"/>
                      <a:r>
                        <a:rPr lang="en-GB" sz="1800" dirty="0" smtClean="0"/>
                        <a:t>Southampton</a:t>
                      </a:r>
                      <a:endParaRPr lang="en-GB" sz="1800" dirty="0"/>
                    </a:p>
                  </a:txBody>
                  <a:tcPr/>
                </a:tc>
                <a:tc>
                  <a:txBody>
                    <a:bodyPr/>
                    <a:lstStyle/>
                    <a:p>
                      <a:pPr algn="ctr"/>
                      <a:r>
                        <a:rPr lang="en-GB" sz="1800" dirty="0" smtClean="0"/>
                        <a:t>Stockport</a:t>
                      </a:r>
                      <a:endParaRPr lang="en-GB" sz="1800" dirty="0"/>
                    </a:p>
                  </a:txBody>
                  <a:tcPr/>
                </a:tc>
              </a:tr>
              <a:tr h="354532">
                <a:tc>
                  <a:txBody>
                    <a:bodyPr/>
                    <a:lstStyle/>
                    <a:p>
                      <a:pPr algn="ctr"/>
                      <a:endParaRPr lang="en-GB" sz="1800" dirty="0"/>
                    </a:p>
                  </a:txBody>
                  <a:tcPr/>
                </a:tc>
                <a:tc>
                  <a:txBody>
                    <a:bodyPr/>
                    <a:lstStyle/>
                    <a:p>
                      <a:pPr algn="ctr"/>
                      <a:r>
                        <a:rPr lang="en-GB" sz="1800" dirty="0" smtClean="0"/>
                        <a:t>Cambridge</a:t>
                      </a:r>
                      <a:endParaRPr lang="en-GB" sz="1800" dirty="0"/>
                    </a:p>
                  </a:txBody>
                  <a:tcPr/>
                </a:tc>
                <a:tc>
                  <a:txBody>
                    <a:bodyPr/>
                    <a:lstStyle/>
                    <a:p>
                      <a:pPr algn="ctr"/>
                      <a:r>
                        <a:rPr lang="en-GB" sz="1800" dirty="0" smtClean="0"/>
                        <a:t>Oxford</a:t>
                      </a:r>
                      <a:endParaRPr lang="en-GB" sz="1800" dirty="0"/>
                    </a:p>
                  </a:txBody>
                  <a:tcPr/>
                </a:tc>
                <a:tc>
                  <a:txBody>
                    <a:bodyPr/>
                    <a:lstStyle/>
                    <a:p>
                      <a:pPr algn="ctr"/>
                      <a:r>
                        <a:rPr lang="en-GB" sz="1800" dirty="0" smtClean="0"/>
                        <a:t>Reading</a:t>
                      </a:r>
                      <a:endParaRPr lang="en-GB" sz="1800" dirty="0"/>
                    </a:p>
                  </a:txBody>
                  <a:tcPr/>
                </a:tc>
              </a:tr>
              <a:tr h="354532">
                <a:tc>
                  <a:txBody>
                    <a:bodyPr/>
                    <a:lstStyle/>
                    <a:p>
                      <a:pPr algn="ctr"/>
                      <a:r>
                        <a:rPr lang="en-GB" sz="1800" dirty="0" smtClean="0"/>
                        <a:t>100</a:t>
                      </a:r>
                      <a:endParaRPr lang="en-GB" sz="1800" dirty="0"/>
                    </a:p>
                  </a:txBody>
                  <a:tcPr/>
                </a:tc>
                <a:tc>
                  <a:txBody>
                    <a:bodyPr/>
                    <a:lstStyle/>
                    <a:p>
                      <a:pPr algn="ctr"/>
                      <a:r>
                        <a:rPr lang="en-GB" sz="1800" dirty="0" smtClean="0"/>
                        <a:t>Southend</a:t>
                      </a:r>
                      <a:endParaRPr lang="en-GB" sz="1800" dirty="0"/>
                    </a:p>
                  </a:txBody>
                  <a:tcPr/>
                </a:tc>
                <a:tc>
                  <a:txBody>
                    <a:bodyPr/>
                    <a:lstStyle/>
                    <a:p>
                      <a:pPr algn="ctr"/>
                      <a:r>
                        <a:rPr lang="en-GB" sz="1800" dirty="0" smtClean="0"/>
                        <a:t>St </a:t>
                      </a:r>
                      <a:r>
                        <a:rPr lang="en-GB" sz="1800" dirty="0" err="1" smtClean="0"/>
                        <a:t>Davids</a:t>
                      </a:r>
                      <a:endParaRPr lang="en-GB" sz="1800" dirty="0"/>
                    </a:p>
                  </a:txBody>
                  <a:tcPr/>
                </a:tc>
                <a:tc>
                  <a:txBody>
                    <a:bodyPr/>
                    <a:lstStyle/>
                    <a:p>
                      <a:pPr algn="ctr"/>
                      <a:r>
                        <a:rPr lang="en-GB" sz="1800" dirty="0" smtClean="0"/>
                        <a:t>Stoke</a:t>
                      </a:r>
                      <a:endParaRPr lang="en-GB" sz="1800" dirty="0"/>
                    </a:p>
                  </a:txBody>
                  <a:tcPr/>
                </a:tc>
              </a:tr>
              <a:tr h="354532">
                <a:tc>
                  <a:txBody>
                    <a:bodyPr/>
                    <a:lstStyle/>
                    <a:p>
                      <a:pPr algn="ctr"/>
                      <a:endParaRPr lang="en-GB" sz="1800"/>
                    </a:p>
                  </a:txBody>
                  <a:tcPr/>
                </a:tc>
                <a:tc>
                  <a:txBody>
                    <a:bodyPr/>
                    <a:lstStyle/>
                    <a:p>
                      <a:pPr algn="ctr"/>
                      <a:r>
                        <a:rPr lang="en-GB" sz="1800" dirty="0" smtClean="0"/>
                        <a:t>Wakefield</a:t>
                      </a:r>
                      <a:endParaRPr lang="en-GB" sz="1800" dirty="0"/>
                    </a:p>
                  </a:txBody>
                  <a:tcPr/>
                </a:tc>
                <a:tc>
                  <a:txBody>
                    <a:bodyPr/>
                    <a:lstStyle/>
                    <a:p>
                      <a:pPr algn="ctr"/>
                      <a:r>
                        <a:rPr lang="en-GB" sz="1800" dirty="0" smtClean="0"/>
                        <a:t>Walsall</a:t>
                      </a:r>
                      <a:endParaRPr lang="en-GB" sz="1800" dirty="0"/>
                    </a:p>
                  </a:txBody>
                  <a:tcPr/>
                </a:tc>
                <a:tc>
                  <a:txBody>
                    <a:bodyPr/>
                    <a:lstStyle/>
                    <a:p>
                      <a:pPr algn="ctr"/>
                      <a:r>
                        <a:rPr lang="en-GB" sz="1800" dirty="0" smtClean="0"/>
                        <a:t>Wells</a:t>
                      </a:r>
                      <a:endParaRPr lang="en-GB" sz="1800" dirty="0"/>
                    </a:p>
                  </a:txBody>
                  <a:tcPr/>
                </a:tc>
              </a:tr>
              <a:tr h="219616">
                <a:tc>
                  <a:txBody>
                    <a:bodyPr/>
                    <a:lstStyle/>
                    <a:p>
                      <a:pPr algn="ctr"/>
                      <a:endParaRPr lang="en-GB" sz="1800"/>
                    </a:p>
                  </a:txBody>
                  <a:tcPr/>
                </a:tc>
                <a:tc>
                  <a:txBody>
                    <a:bodyPr/>
                    <a:lstStyle/>
                    <a:p>
                      <a:pPr algn="ctr"/>
                      <a:r>
                        <a:rPr lang="en-GB" sz="1800" dirty="0" smtClean="0"/>
                        <a:t>Basildon</a:t>
                      </a:r>
                      <a:endParaRPr lang="en-GB" sz="1800" dirty="0"/>
                    </a:p>
                  </a:txBody>
                  <a:tcPr/>
                </a:tc>
                <a:tc>
                  <a:txBody>
                    <a:bodyPr/>
                    <a:lstStyle/>
                    <a:p>
                      <a:pPr algn="ctr"/>
                      <a:r>
                        <a:rPr lang="en-GB" sz="1800" dirty="0" smtClean="0"/>
                        <a:t>Birmingham</a:t>
                      </a:r>
                      <a:endParaRPr lang="en-GB" sz="1800" dirty="0"/>
                    </a:p>
                  </a:txBody>
                  <a:tcPr/>
                </a:tc>
                <a:tc>
                  <a:txBody>
                    <a:bodyPr/>
                    <a:lstStyle/>
                    <a:p>
                      <a:pPr algn="ctr"/>
                      <a:r>
                        <a:rPr lang="en-GB" sz="1800" dirty="0" smtClean="0"/>
                        <a:t>Bradford</a:t>
                      </a:r>
                      <a:endParaRPr lang="en-GB" sz="1800" dirty="0"/>
                    </a:p>
                  </a:txBody>
                  <a:tcPr/>
                </a:tc>
              </a:tr>
            </a:tbl>
          </a:graphicData>
        </a:graphic>
      </p:graphicFrame>
    </p:spTree>
    <p:extLst>
      <p:ext uri="{BB962C8B-B14F-4D97-AF65-F5344CB8AC3E}">
        <p14:creationId xmlns:p14="http://schemas.microsoft.com/office/powerpoint/2010/main" val="167649167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Dares Wins</a:t>
            </a:r>
            <a:endParaRPr lang="en-GB" dirty="0"/>
          </a:p>
        </p:txBody>
      </p:sp>
      <p:sp>
        <p:nvSpPr>
          <p:cNvPr id="3" name="Content Placeholder 2"/>
          <p:cNvSpPr>
            <a:spLocks noGrp="1"/>
          </p:cNvSpPr>
          <p:nvPr>
            <p:ph idx="1"/>
          </p:nvPr>
        </p:nvSpPr>
        <p:spPr/>
        <p:txBody>
          <a:bodyPr>
            <a:normAutofit/>
          </a:bodyPr>
          <a:lstStyle/>
          <a:p>
            <a:pPr marL="0" indent="0" algn="ctr">
              <a:buNone/>
            </a:pPr>
            <a:r>
              <a:rPr lang="en-GB" sz="4800" dirty="0" smtClean="0"/>
              <a:t>Let the thinking commence</a:t>
            </a:r>
            <a:endParaRPr lang="en-GB" sz="4800" dirty="0"/>
          </a:p>
        </p:txBody>
      </p:sp>
    </p:spTree>
    <p:extLst>
      <p:ext uri="{BB962C8B-B14F-4D97-AF65-F5344CB8AC3E}">
        <p14:creationId xmlns:p14="http://schemas.microsoft.com/office/powerpoint/2010/main" val="12026987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smtClean="0"/>
              <a:t>Who Dares Wins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57278513"/>
              </p:ext>
            </p:extLst>
          </p:nvPr>
        </p:nvGraphicFramePr>
        <p:xfrm>
          <a:off x="457200" y="1110953"/>
          <a:ext cx="8229600" cy="5486400"/>
        </p:xfrm>
        <a:graphic>
          <a:graphicData uri="http://schemas.openxmlformats.org/drawingml/2006/table">
            <a:tbl>
              <a:tblPr firstRow="1" bandRow="1">
                <a:tableStyleId>{5DA37D80-6434-44D0-A028-1B22A696006F}</a:tableStyleId>
              </a:tblPr>
              <a:tblGrid>
                <a:gridCol w="2057400"/>
                <a:gridCol w="2057400"/>
                <a:gridCol w="2057400"/>
                <a:gridCol w="2057400"/>
              </a:tblGrid>
              <a:tr h="354532">
                <a:tc>
                  <a:txBody>
                    <a:bodyPr/>
                    <a:lstStyle/>
                    <a:p>
                      <a:pPr algn="ctr"/>
                      <a:r>
                        <a:rPr lang="en-GB" sz="1800" b="0" dirty="0" smtClean="0"/>
                        <a:t>2000</a:t>
                      </a:r>
                      <a:endParaRPr lang="en-GB" sz="1800" b="0" dirty="0"/>
                    </a:p>
                  </a:txBody>
                  <a:tcPr/>
                </a:tc>
                <a:tc>
                  <a:txBody>
                    <a:bodyPr/>
                    <a:lstStyle/>
                    <a:p>
                      <a:pPr algn="ctr"/>
                      <a:r>
                        <a:rPr lang="en-GB" sz="1800" b="0" dirty="0" smtClean="0">
                          <a:solidFill>
                            <a:srgbClr val="FF0000"/>
                          </a:solidFill>
                        </a:rPr>
                        <a:t>Caerphilly</a:t>
                      </a:r>
                      <a:endParaRPr lang="en-GB" sz="1800" b="0" dirty="0">
                        <a:solidFill>
                          <a:srgbClr val="FF0000"/>
                        </a:solidFill>
                      </a:endParaRPr>
                    </a:p>
                  </a:txBody>
                  <a:tcPr/>
                </a:tc>
                <a:tc>
                  <a:txBody>
                    <a:bodyPr/>
                    <a:lstStyle/>
                    <a:p>
                      <a:pPr algn="ctr"/>
                      <a:r>
                        <a:rPr lang="en-GB" sz="1800" b="0" dirty="0" smtClean="0"/>
                        <a:t>Carlisle</a:t>
                      </a:r>
                      <a:endParaRPr lang="en-GB" sz="1800" b="0" dirty="0"/>
                    </a:p>
                  </a:txBody>
                  <a:tcPr/>
                </a:tc>
                <a:tc>
                  <a:txBody>
                    <a:bodyPr/>
                    <a:lstStyle/>
                    <a:p>
                      <a:pPr algn="ctr"/>
                      <a:r>
                        <a:rPr lang="en-GB" sz="1800" b="0" dirty="0" smtClean="0"/>
                        <a:t>Chelmsford</a:t>
                      </a:r>
                      <a:endParaRPr lang="en-GB" sz="1800" b="0" dirty="0"/>
                    </a:p>
                  </a:txBody>
                  <a:tcPr/>
                </a:tc>
              </a:tr>
              <a:tr h="354532">
                <a:tc>
                  <a:txBody>
                    <a:bodyPr/>
                    <a:lstStyle/>
                    <a:p>
                      <a:pPr algn="ctr"/>
                      <a:endParaRPr lang="en-GB" sz="1800" dirty="0"/>
                    </a:p>
                  </a:txBody>
                  <a:tcPr/>
                </a:tc>
                <a:tc>
                  <a:txBody>
                    <a:bodyPr/>
                    <a:lstStyle/>
                    <a:p>
                      <a:pPr algn="ctr"/>
                      <a:r>
                        <a:rPr lang="en-GB" sz="1800" dirty="0" smtClean="0"/>
                        <a:t>Lichfield</a:t>
                      </a:r>
                      <a:endParaRPr lang="en-GB" sz="1800" dirty="0"/>
                    </a:p>
                  </a:txBody>
                  <a:tcPr/>
                </a:tc>
                <a:tc>
                  <a:txBody>
                    <a:bodyPr/>
                    <a:lstStyle/>
                    <a:p>
                      <a:pPr algn="ctr"/>
                      <a:r>
                        <a:rPr lang="en-GB" sz="1800" dirty="0" smtClean="0"/>
                        <a:t>Lisburn</a:t>
                      </a:r>
                      <a:endParaRPr lang="en-GB" sz="1800" dirty="0"/>
                    </a:p>
                  </a:txBody>
                  <a:tcPr/>
                </a:tc>
                <a:tc>
                  <a:txBody>
                    <a:bodyPr/>
                    <a:lstStyle/>
                    <a:p>
                      <a:pPr algn="ctr"/>
                      <a:r>
                        <a:rPr lang="en-GB" sz="1800" dirty="0" smtClean="0">
                          <a:solidFill>
                            <a:srgbClr val="FF0000"/>
                          </a:solidFill>
                        </a:rPr>
                        <a:t>Luton</a:t>
                      </a:r>
                      <a:endParaRPr lang="en-GB" sz="1800" dirty="0">
                        <a:solidFill>
                          <a:srgbClr val="FF0000"/>
                        </a:solidFill>
                      </a:endParaRPr>
                    </a:p>
                  </a:txBody>
                  <a:tcPr/>
                </a:tc>
              </a:tr>
              <a:tr h="354532">
                <a:tc>
                  <a:txBody>
                    <a:bodyPr/>
                    <a:lstStyle/>
                    <a:p>
                      <a:pPr algn="ctr"/>
                      <a:r>
                        <a:rPr lang="en-GB" sz="1800" dirty="0" smtClean="0"/>
                        <a:t>1500</a:t>
                      </a:r>
                      <a:endParaRPr lang="en-GB" sz="1800" dirty="0"/>
                    </a:p>
                  </a:txBody>
                  <a:tcPr/>
                </a:tc>
                <a:tc>
                  <a:txBody>
                    <a:bodyPr/>
                    <a:lstStyle/>
                    <a:p>
                      <a:pPr algn="ctr"/>
                      <a:r>
                        <a:rPr lang="en-GB" sz="1800" dirty="0" smtClean="0"/>
                        <a:t>Newport</a:t>
                      </a:r>
                      <a:endParaRPr lang="en-GB" sz="1800" dirty="0"/>
                    </a:p>
                  </a:txBody>
                  <a:tcPr/>
                </a:tc>
                <a:tc>
                  <a:txBody>
                    <a:bodyPr/>
                    <a:lstStyle/>
                    <a:p>
                      <a:pPr algn="ctr"/>
                      <a:r>
                        <a:rPr lang="en-GB" sz="1800" dirty="0" smtClean="0"/>
                        <a:t>Newry</a:t>
                      </a:r>
                      <a:endParaRPr lang="en-GB" sz="1800" dirty="0"/>
                    </a:p>
                  </a:txBody>
                  <a:tcPr/>
                </a:tc>
                <a:tc>
                  <a:txBody>
                    <a:bodyPr/>
                    <a:lstStyle/>
                    <a:p>
                      <a:pPr algn="ctr"/>
                      <a:r>
                        <a:rPr lang="en-GB" sz="1800" dirty="0" smtClean="0">
                          <a:solidFill>
                            <a:srgbClr val="FF0000"/>
                          </a:solidFill>
                        </a:rPr>
                        <a:t>Northampton</a:t>
                      </a:r>
                      <a:endParaRPr lang="en-GB" sz="1800" dirty="0">
                        <a:solidFill>
                          <a:srgbClr val="FF0000"/>
                        </a:solidFill>
                      </a:endParaRPr>
                    </a:p>
                  </a:txBody>
                  <a:tcPr/>
                </a:tc>
              </a:tr>
              <a:tr h="354532">
                <a:tc>
                  <a:txBody>
                    <a:bodyPr/>
                    <a:lstStyle/>
                    <a:p>
                      <a:pPr algn="ctr"/>
                      <a:endParaRPr lang="en-GB" sz="1800" dirty="0"/>
                    </a:p>
                  </a:txBody>
                  <a:tcPr/>
                </a:tc>
                <a:tc>
                  <a:txBody>
                    <a:bodyPr/>
                    <a:lstStyle/>
                    <a:p>
                      <a:pPr algn="ctr"/>
                      <a:r>
                        <a:rPr lang="en-GB" sz="1800" dirty="0" smtClean="0"/>
                        <a:t>Aberdeen</a:t>
                      </a:r>
                      <a:endParaRPr lang="en-GB" sz="1800" dirty="0"/>
                    </a:p>
                  </a:txBody>
                  <a:tcPr/>
                </a:tc>
                <a:tc>
                  <a:txBody>
                    <a:bodyPr/>
                    <a:lstStyle/>
                    <a:p>
                      <a:pPr algn="ctr"/>
                      <a:r>
                        <a:rPr lang="en-GB" sz="1800" dirty="0" smtClean="0">
                          <a:solidFill>
                            <a:srgbClr val="FF0000"/>
                          </a:solidFill>
                        </a:rPr>
                        <a:t>Aldershot</a:t>
                      </a:r>
                      <a:endParaRPr lang="en-GB" sz="1800" dirty="0">
                        <a:solidFill>
                          <a:srgbClr val="FF0000"/>
                        </a:solidFill>
                      </a:endParaRPr>
                    </a:p>
                  </a:txBody>
                  <a:tcPr/>
                </a:tc>
                <a:tc>
                  <a:txBody>
                    <a:bodyPr/>
                    <a:lstStyle/>
                    <a:p>
                      <a:pPr algn="ctr"/>
                      <a:r>
                        <a:rPr lang="en-GB" sz="1800" dirty="0" smtClean="0"/>
                        <a:t>Armagh</a:t>
                      </a:r>
                      <a:endParaRPr lang="en-GB" sz="1800" dirty="0"/>
                    </a:p>
                  </a:txBody>
                  <a:tcPr/>
                </a:tc>
              </a:tr>
              <a:tr h="354532">
                <a:tc>
                  <a:txBody>
                    <a:bodyPr/>
                    <a:lstStyle/>
                    <a:p>
                      <a:pPr algn="ctr"/>
                      <a:r>
                        <a:rPr lang="en-GB" sz="1800" dirty="0" smtClean="0"/>
                        <a:t>800</a:t>
                      </a:r>
                      <a:endParaRPr lang="en-GB" sz="1800" dirty="0"/>
                    </a:p>
                  </a:txBody>
                  <a:tcPr/>
                </a:tc>
                <a:tc>
                  <a:txBody>
                    <a:bodyPr/>
                    <a:lstStyle/>
                    <a:p>
                      <a:pPr algn="ctr"/>
                      <a:r>
                        <a:rPr lang="en-GB" sz="1800" dirty="0" smtClean="0"/>
                        <a:t>Derry</a:t>
                      </a:r>
                      <a:endParaRPr lang="en-GB" sz="1800" dirty="0"/>
                    </a:p>
                  </a:txBody>
                  <a:tcPr/>
                </a:tc>
                <a:tc>
                  <a:txBody>
                    <a:bodyPr/>
                    <a:lstStyle/>
                    <a:p>
                      <a:pPr algn="ctr"/>
                      <a:r>
                        <a:rPr lang="en-GB" sz="1800" dirty="0" smtClean="0">
                          <a:solidFill>
                            <a:srgbClr val="FF0000"/>
                          </a:solidFill>
                        </a:rPr>
                        <a:t>Doncaster</a:t>
                      </a:r>
                      <a:endParaRPr lang="en-GB" sz="1800" dirty="0">
                        <a:solidFill>
                          <a:srgbClr val="FF0000"/>
                        </a:solidFill>
                      </a:endParaRPr>
                    </a:p>
                  </a:txBody>
                  <a:tcPr/>
                </a:tc>
                <a:tc>
                  <a:txBody>
                    <a:bodyPr/>
                    <a:lstStyle/>
                    <a:p>
                      <a:pPr algn="ctr"/>
                      <a:r>
                        <a:rPr lang="en-GB" sz="1800" dirty="0" smtClean="0"/>
                        <a:t>Dundee</a:t>
                      </a:r>
                      <a:endParaRPr lang="en-GB" sz="1800" dirty="0"/>
                    </a:p>
                  </a:txBody>
                  <a:tcPr/>
                </a:tc>
              </a:tr>
              <a:tr h="354532">
                <a:tc>
                  <a:txBody>
                    <a:bodyPr/>
                    <a:lstStyle/>
                    <a:p>
                      <a:pPr algn="ctr"/>
                      <a:endParaRPr lang="en-GB" sz="1800" dirty="0"/>
                    </a:p>
                  </a:txBody>
                  <a:tcPr/>
                </a:tc>
                <a:tc>
                  <a:txBody>
                    <a:bodyPr/>
                    <a:lstStyle/>
                    <a:p>
                      <a:pPr algn="ctr"/>
                      <a:r>
                        <a:rPr lang="en-GB" sz="1800" dirty="0" smtClean="0"/>
                        <a:t>Manchester</a:t>
                      </a:r>
                      <a:endParaRPr lang="en-GB" sz="1800" dirty="0"/>
                    </a:p>
                  </a:txBody>
                  <a:tcPr/>
                </a:tc>
                <a:tc>
                  <a:txBody>
                    <a:bodyPr/>
                    <a:lstStyle/>
                    <a:p>
                      <a:pPr algn="ctr"/>
                      <a:r>
                        <a:rPr lang="en-GB" sz="1800" dirty="0" smtClean="0">
                          <a:solidFill>
                            <a:srgbClr val="FF0000"/>
                          </a:solidFill>
                        </a:rPr>
                        <a:t>Middlesbrough</a:t>
                      </a:r>
                      <a:endParaRPr lang="en-GB" sz="1800" dirty="0">
                        <a:solidFill>
                          <a:srgbClr val="FF0000"/>
                        </a:solidFill>
                      </a:endParaRPr>
                    </a:p>
                  </a:txBody>
                  <a:tcPr/>
                </a:tc>
                <a:tc>
                  <a:txBody>
                    <a:bodyPr/>
                    <a:lstStyle/>
                    <a:p>
                      <a:pPr algn="ctr"/>
                      <a:r>
                        <a:rPr lang="en-GB" sz="1800" dirty="0" smtClean="0"/>
                        <a:t>Ripon</a:t>
                      </a:r>
                      <a:endParaRPr lang="en-GB" sz="1800" dirty="0"/>
                    </a:p>
                  </a:txBody>
                  <a:tcPr/>
                </a:tc>
              </a:tr>
              <a:tr h="354532">
                <a:tc>
                  <a:txBody>
                    <a:bodyPr/>
                    <a:lstStyle/>
                    <a:p>
                      <a:pPr algn="ctr"/>
                      <a:r>
                        <a:rPr lang="en-GB" sz="1800" dirty="0" smtClean="0"/>
                        <a:t>400</a:t>
                      </a:r>
                      <a:endParaRPr lang="en-GB" sz="1800" dirty="0"/>
                    </a:p>
                  </a:txBody>
                  <a:tcPr/>
                </a:tc>
                <a:tc>
                  <a:txBody>
                    <a:bodyPr/>
                    <a:lstStyle/>
                    <a:p>
                      <a:pPr algn="ctr"/>
                      <a:r>
                        <a:rPr lang="en-GB" sz="1800" dirty="0" smtClean="0"/>
                        <a:t>St Asaph</a:t>
                      </a:r>
                      <a:endParaRPr lang="en-GB" sz="1800" dirty="0"/>
                    </a:p>
                  </a:txBody>
                  <a:tcPr/>
                </a:tc>
                <a:tc>
                  <a:txBody>
                    <a:bodyPr/>
                    <a:lstStyle/>
                    <a:p>
                      <a:pPr algn="ctr"/>
                      <a:r>
                        <a:rPr lang="en-GB" sz="1800" dirty="0" smtClean="0"/>
                        <a:t>Sunderland</a:t>
                      </a:r>
                      <a:endParaRPr lang="en-GB" sz="1800" dirty="0"/>
                    </a:p>
                  </a:txBody>
                  <a:tcPr/>
                </a:tc>
                <a:tc>
                  <a:txBody>
                    <a:bodyPr/>
                    <a:lstStyle/>
                    <a:p>
                      <a:pPr algn="ctr"/>
                      <a:r>
                        <a:rPr lang="en-GB" sz="1800" dirty="0" smtClean="0">
                          <a:solidFill>
                            <a:srgbClr val="FF0000"/>
                          </a:solidFill>
                        </a:rPr>
                        <a:t>Swindon</a:t>
                      </a:r>
                      <a:endParaRPr lang="en-GB" sz="1800" dirty="0">
                        <a:solidFill>
                          <a:srgbClr val="FF0000"/>
                        </a:solidFill>
                      </a:endParaRPr>
                    </a:p>
                  </a:txBody>
                  <a:tcPr/>
                </a:tc>
              </a:tr>
              <a:tr h="354532">
                <a:tc>
                  <a:txBody>
                    <a:bodyPr/>
                    <a:lstStyle/>
                    <a:p>
                      <a:pPr algn="ctr"/>
                      <a:endParaRPr lang="en-GB" sz="1800" dirty="0"/>
                    </a:p>
                  </a:txBody>
                  <a:tcPr/>
                </a:tc>
                <a:tc>
                  <a:txBody>
                    <a:bodyPr/>
                    <a:lstStyle/>
                    <a:p>
                      <a:pPr algn="ctr"/>
                      <a:r>
                        <a:rPr lang="en-GB" sz="1800" dirty="0" smtClean="0">
                          <a:solidFill>
                            <a:srgbClr val="FF0000"/>
                          </a:solidFill>
                        </a:rPr>
                        <a:t>Warrington</a:t>
                      </a:r>
                      <a:endParaRPr lang="en-GB" sz="1800" dirty="0">
                        <a:solidFill>
                          <a:srgbClr val="FF0000"/>
                        </a:solidFill>
                      </a:endParaRPr>
                    </a:p>
                  </a:txBody>
                  <a:tcPr/>
                </a:tc>
                <a:tc>
                  <a:txBody>
                    <a:bodyPr/>
                    <a:lstStyle/>
                    <a:p>
                      <a:pPr algn="ctr"/>
                      <a:r>
                        <a:rPr lang="en-GB" sz="1800" dirty="0" smtClean="0"/>
                        <a:t>Wolverhampton</a:t>
                      </a:r>
                      <a:endParaRPr lang="en-GB" sz="1800" dirty="0"/>
                    </a:p>
                  </a:txBody>
                  <a:tcPr/>
                </a:tc>
                <a:tc>
                  <a:txBody>
                    <a:bodyPr/>
                    <a:lstStyle/>
                    <a:p>
                      <a:pPr algn="ctr"/>
                      <a:r>
                        <a:rPr lang="en-GB" sz="1800" dirty="0" smtClean="0"/>
                        <a:t>Worcester</a:t>
                      </a:r>
                      <a:endParaRPr lang="en-GB" sz="1800" dirty="0"/>
                    </a:p>
                  </a:txBody>
                  <a:tcPr/>
                </a:tc>
              </a:tr>
              <a:tr h="354532">
                <a:tc>
                  <a:txBody>
                    <a:bodyPr/>
                    <a:lstStyle/>
                    <a:p>
                      <a:pPr algn="ctr"/>
                      <a:endParaRPr lang="en-GB" sz="1800" dirty="0"/>
                    </a:p>
                  </a:txBody>
                  <a:tcPr/>
                </a:tc>
                <a:tc>
                  <a:txBody>
                    <a:bodyPr/>
                    <a:lstStyle/>
                    <a:p>
                      <a:pPr algn="ctr"/>
                      <a:r>
                        <a:rPr lang="en-GB" sz="1800" dirty="0" smtClean="0">
                          <a:solidFill>
                            <a:srgbClr val="FF0000"/>
                          </a:solidFill>
                        </a:rPr>
                        <a:t>Elgin</a:t>
                      </a:r>
                      <a:endParaRPr lang="en-GB" sz="1800" dirty="0">
                        <a:solidFill>
                          <a:srgbClr val="FF0000"/>
                        </a:solidFill>
                      </a:endParaRPr>
                    </a:p>
                  </a:txBody>
                  <a:tcPr/>
                </a:tc>
                <a:tc>
                  <a:txBody>
                    <a:bodyPr/>
                    <a:lstStyle/>
                    <a:p>
                      <a:pPr algn="ctr"/>
                      <a:r>
                        <a:rPr lang="en-GB" sz="1800" dirty="0" smtClean="0"/>
                        <a:t>Ely</a:t>
                      </a:r>
                      <a:endParaRPr lang="en-GB" sz="1800" dirty="0"/>
                    </a:p>
                  </a:txBody>
                  <a:tcPr/>
                </a:tc>
                <a:tc>
                  <a:txBody>
                    <a:bodyPr/>
                    <a:lstStyle/>
                    <a:p>
                      <a:pPr algn="ctr"/>
                      <a:r>
                        <a:rPr lang="en-GB" sz="1800" dirty="0" smtClean="0"/>
                        <a:t>Exeter</a:t>
                      </a:r>
                      <a:endParaRPr lang="en-GB" sz="1800" dirty="0"/>
                    </a:p>
                  </a:txBody>
                  <a:tcPr/>
                </a:tc>
              </a:tr>
              <a:tr h="354532">
                <a:tc>
                  <a:txBody>
                    <a:bodyPr/>
                    <a:lstStyle/>
                    <a:p>
                      <a:pPr algn="ctr"/>
                      <a:r>
                        <a:rPr lang="en-GB" sz="1800" dirty="0" smtClean="0"/>
                        <a:t>200</a:t>
                      </a:r>
                      <a:endParaRPr lang="en-GB" sz="1800" dirty="0"/>
                    </a:p>
                  </a:txBody>
                  <a:tcPr/>
                </a:tc>
                <a:tc>
                  <a:txBody>
                    <a:bodyPr/>
                    <a:lstStyle/>
                    <a:p>
                      <a:pPr algn="ctr"/>
                      <a:r>
                        <a:rPr lang="en-GB" sz="1800" dirty="0" smtClean="0"/>
                        <a:t>Perth</a:t>
                      </a:r>
                      <a:endParaRPr lang="en-GB" sz="1800" dirty="0"/>
                    </a:p>
                  </a:txBody>
                  <a:tcPr/>
                </a:tc>
                <a:tc>
                  <a:txBody>
                    <a:bodyPr/>
                    <a:lstStyle/>
                    <a:p>
                      <a:pPr algn="ctr"/>
                      <a:r>
                        <a:rPr lang="en-GB" sz="1800" dirty="0" smtClean="0">
                          <a:solidFill>
                            <a:srgbClr val="FF0000"/>
                          </a:solidFill>
                        </a:rPr>
                        <a:t>Poole</a:t>
                      </a:r>
                      <a:endParaRPr lang="en-GB" sz="1800" dirty="0">
                        <a:solidFill>
                          <a:srgbClr val="FF0000"/>
                        </a:solidFill>
                      </a:endParaRPr>
                    </a:p>
                  </a:txBody>
                  <a:tcPr/>
                </a:tc>
                <a:tc>
                  <a:txBody>
                    <a:bodyPr/>
                    <a:lstStyle/>
                    <a:p>
                      <a:pPr algn="ctr"/>
                      <a:r>
                        <a:rPr lang="en-GB" sz="1800" dirty="0" smtClean="0"/>
                        <a:t>Preston</a:t>
                      </a:r>
                      <a:endParaRPr lang="en-GB" sz="1800" dirty="0"/>
                    </a:p>
                  </a:txBody>
                  <a:tcPr/>
                </a:tc>
              </a:tr>
              <a:tr h="354532">
                <a:tc>
                  <a:txBody>
                    <a:bodyPr/>
                    <a:lstStyle/>
                    <a:p>
                      <a:pPr algn="ctr"/>
                      <a:endParaRPr lang="en-GB" sz="1800" dirty="0"/>
                    </a:p>
                  </a:txBody>
                  <a:tcPr/>
                </a:tc>
                <a:tc>
                  <a:txBody>
                    <a:bodyPr/>
                    <a:lstStyle/>
                    <a:p>
                      <a:pPr algn="ctr"/>
                      <a:r>
                        <a:rPr lang="en-GB" sz="1800" dirty="0" smtClean="0"/>
                        <a:t>Salford</a:t>
                      </a:r>
                      <a:endParaRPr lang="en-GB" sz="1800" dirty="0"/>
                    </a:p>
                  </a:txBody>
                  <a:tcPr/>
                </a:tc>
                <a:tc>
                  <a:txBody>
                    <a:bodyPr/>
                    <a:lstStyle/>
                    <a:p>
                      <a:pPr algn="ctr"/>
                      <a:r>
                        <a:rPr lang="en-GB" sz="1800" dirty="0" smtClean="0"/>
                        <a:t>Southampton</a:t>
                      </a:r>
                      <a:endParaRPr lang="en-GB" sz="1800" dirty="0"/>
                    </a:p>
                  </a:txBody>
                  <a:tcPr/>
                </a:tc>
                <a:tc>
                  <a:txBody>
                    <a:bodyPr/>
                    <a:lstStyle/>
                    <a:p>
                      <a:pPr algn="ctr"/>
                      <a:r>
                        <a:rPr lang="en-GB" sz="1800" dirty="0" smtClean="0">
                          <a:solidFill>
                            <a:srgbClr val="FF0000"/>
                          </a:solidFill>
                        </a:rPr>
                        <a:t>Stockport</a:t>
                      </a:r>
                      <a:endParaRPr lang="en-GB" sz="1800" dirty="0">
                        <a:solidFill>
                          <a:srgbClr val="FF0000"/>
                        </a:solidFill>
                      </a:endParaRPr>
                    </a:p>
                  </a:txBody>
                  <a:tcPr/>
                </a:tc>
              </a:tr>
              <a:tr h="354532">
                <a:tc>
                  <a:txBody>
                    <a:bodyPr/>
                    <a:lstStyle/>
                    <a:p>
                      <a:pPr algn="ctr"/>
                      <a:endParaRPr lang="en-GB" sz="1800" dirty="0"/>
                    </a:p>
                  </a:txBody>
                  <a:tcPr/>
                </a:tc>
                <a:tc>
                  <a:txBody>
                    <a:bodyPr/>
                    <a:lstStyle/>
                    <a:p>
                      <a:pPr algn="ctr"/>
                      <a:r>
                        <a:rPr lang="en-GB" sz="1800" dirty="0" smtClean="0"/>
                        <a:t>Cambridge</a:t>
                      </a:r>
                      <a:endParaRPr lang="en-GB" sz="1800" dirty="0"/>
                    </a:p>
                  </a:txBody>
                  <a:tcPr/>
                </a:tc>
                <a:tc>
                  <a:txBody>
                    <a:bodyPr/>
                    <a:lstStyle/>
                    <a:p>
                      <a:pPr algn="ctr"/>
                      <a:r>
                        <a:rPr lang="en-GB" sz="1800" dirty="0" smtClean="0"/>
                        <a:t>Oxford</a:t>
                      </a:r>
                      <a:endParaRPr lang="en-GB" sz="1800" dirty="0"/>
                    </a:p>
                  </a:txBody>
                  <a:tcPr/>
                </a:tc>
                <a:tc>
                  <a:txBody>
                    <a:bodyPr/>
                    <a:lstStyle/>
                    <a:p>
                      <a:pPr algn="ctr"/>
                      <a:r>
                        <a:rPr lang="en-GB" sz="1800" dirty="0" smtClean="0">
                          <a:solidFill>
                            <a:srgbClr val="FF0000"/>
                          </a:solidFill>
                        </a:rPr>
                        <a:t>Reading</a:t>
                      </a:r>
                      <a:endParaRPr lang="en-GB" sz="1800" dirty="0">
                        <a:solidFill>
                          <a:srgbClr val="FF0000"/>
                        </a:solidFill>
                      </a:endParaRPr>
                    </a:p>
                  </a:txBody>
                  <a:tcPr/>
                </a:tc>
              </a:tr>
              <a:tr h="354532">
                <a:tc>
                  <a:txBody>
                    <a:bodyPr/>
                    <a:lstStyle/>
                    <a:p>
                      <a:pPr algn="ctr"/>
                      <a:r>
                        <a:rPr lang="en-GB" sz="1800" dirty="0" smtClean="0"/>
                        <a:t>100</a:t>
                      </a:r>
                      <a:endParaRPr lang="en-GB" sz="1800" dirty="0"/>
                    </a:p>
                  </a:txBody>
                  <a:tcPr/>
                </a:tc>
                <a:tc>
                  <a:txBody>
                    <a:bodyPr/>
                    <a:lstStyle/>
                    <a:p>
                      <a:pPr algn="ctr"/>
                      <a:r>
                        <a:rPr lang="en-GB" sz="1800" dirty="0" smtClean="0">
                          <a:solidFill>
                            <a:srgbClr val="FF0000"/>
                          </a:solidFill>
                        </a:rPr>
                        <a:t>Southend</a:t>
                      </a:r>
                      <a:endParaRPr lang="en-GB" sz="1800" dirty="0">
                        <a:solidFill>
                          <a:srgbClr val="FF0000"/>
                        </a:solidFill>
                      </a:endParaRPr>
                    </a:p>
                  </a:txBody>
                  <a:tcPr/>
                </a:tc>
                <a:tc>
                  <a:txBody>
                    <a:bodyPr/>
                    <a:lstStyle/>
                    <a:p>
                      <a:pPr algn="ctr"/>
                      <a:r>
                        <a:rPr lang="en-GB" sz="1800" dirty="0" smtClean="0"/>
                        <a:t>St </a:t>
                      </a:r>
                      <a:r>
                        <a:rPr lang="en-GB" sz="1800" dirty="0" err="1" smtClean="0"/>
                        <a:t>Davids</a:t>
                      </a:r>
                      <a:endParaRPr lang="en-GB" sz="1800" dirty="0"/>
                    </a:p>
                  </a:txBody>
                  <a:tcPr/>
                </a:tc>
                <a:tc>
                  <a:txBody>
                    <a:bodyPr/>
                    <a:lstStyle/>
                    <a:p>
                      <a:pPr algn="ctr"/>
                      <a:r>
                        <a:rPr lang="en-GB" sz="1800" dirty="0" smtClean="0"/>
                        <a:t>Stoke</a:t>
                      </a:r>
                      <a:endParaRPr lang="en-GB" sz="1800" dirty="0"/>
                    </a:p>
                  </a:txBody>
                  <a:tcPr/>
                </a:tc>
              </a:tr>
              <a:tr h="354532">
                <a:tc>
                  <a:txBody>
                    <a:bodyPr/>
                    <a:lstStyle/>
                    <a:p>
                      <a:pPr algn="ctr"/>
                      <a:endParaRPr lang="en-GB" sz="1800"/>
                    </a:p>
                  </a:txBody>
                  <a:tcPr/>
                </a:tc>
                <a:tc>
                  <a:txBody>
                    <a:bodyPr/>
                    <a:lstStyle/>
                    <a:p>
                      <a:pPr algn="ctr"/>
                      <a:r>
                        <a:rPr lang="en-GB" sz="1800" dirty="0" smtClean="0"/>
                        <a:t>Wakefield</a:t>
                      </a:r>
                      <a:endParaRPr lang="en-GB" sz="1800" dirty="0"/>
                    </a:p>
                  </a:txBody>
                  <a:tcPr/>
                </a:tc>
                <a:tc>
                  <a:txBody>
                    <a:bodyPr/>
                    <a:lstStyle/>
                    <a:p>
                      <a:pPr algn="ctr"/>
                      <a:r>
                        <a:rPr lang="en-GB" sz="1800" dirty="0" smtClean="0">
                          <a:solidFill>
                            <a:srgbClr val="FF0000"/>
                          </a:solidFill>
                        </a:rPr>
                        <a:t>Walsall</a:t>
                      </a:r>
                      <a:endParaRPr lang="en-GB" sz="1800" dirty="0">
                        <a:solidFill>
                          <a:srgbClr val="FF0000"/>
                        </a:solidFill>
                      </a:endParaRPr>
                    </a:p>
                  </a:txBody>
                  <a:tcPr/>
                </a:tc>
                <a:tc>
                  <a:txBody>
                    <a:bodyPr/>
                    <a:lstStyle/>
                    <a:p>
                      <a:pPr algn="ctr"/>
                      <a:r>
                        <a:rPr lang="en-GB" sz="1800" dirty="0" smtClean="0"/>
                        <a:t>Wells</a:t>
                      </a:r>
                      <a:endParaRPr lang="en-GB" sz="1800" dirty="0"/>
                    </a:p>
                  </a:txBody>
                  <a:tcPr/>
                </a:tc>
              </a:tr>
              <a:tr h="219616">
                <a:tc>
                  <a:txBody>
                    <a:bodyPr/>
                    <a:lstStyle/>
                    <a:p>
                      <a:pPr algn="ctr"/>
                      <a:endParaRPr lang="en-GB" sz="1800"/>
                    </a:p>
                  </a:txBody>
                  <a:tcPr/>
                </a:tc>
                <a:tc>
                  <a:txBody>
                    <a:bodyPr/>
                    <a:lstStyle/>
                    <a:p>
                      <a:pPr algn="ctr"/>
                      <a:r>
                        <a:rPr lang="en-GB" sz="1800" dirty="0" smtClean="0">
                          <a:solidFill>
                            <a:srgbClr val="FF0000"/>
                          </a:solidFill>
                        </a:rPr>
                        <a:t>Basildon</a:t>
                      </a:r>
                      <a:endParaRPr lang="en-GB" sz="1800" dirty="0">
                        <a:solidFill>
                          <a:srgbClr val="FF0000"/>
                        </a:solidFill>
                      </a:endParaRPr>
                    </a:p>
                  </a:txBody>
                  <a:tcPr/>
                </a:tc>
                <a:tc>
                  <a:txBody>
                    <a:bodyPr/>
                    <a:lstStyle/>
                    <a:p>
                      <a:pPr algn="ctr"/>
                      <a:r>
                        <a:rPr lang="en-GB" sz="1800" dirty="0" smtClean="0"/>
                        <a:t>Birmingham</a:t>
                      </a:r>
                      <a:endParaRPr lang="en-GB" sz="1800" dirty="0"/>
                    </a:p>
                  </a:txBody>
                  <a:tcPr/>
                </a:tc>
                <a:tc>
                  <a:txBody>
                    <a:bodyPr/>
                    <a:lstStyle/>
                    <a:p>
                      <a:pPr algn="ctr"/>
                      <a:r>
                        <a:rPr lang="en-GB" sz="1800" dirty="0" smtClean="0"/>
                        <a:t>Bradford</a:t>
                      </a:r>
                      <a:endParaRPr lang="en-GB" sz="1800" dirty="0"/>
                    </a:p>
                  </a:txBody>
                  <a:tcPr/>
                </a:tc>
              </a:tr>
            </a:tbl>
          </a:graphicData>
        </a:graphic>
      </p:graphicFrame>
    </p:spTree>
    <p:extLst>
      <p:ext uri="{BB962C8B-B14F-4D97-AF65-F5344CB8AC3E}">
        <p14:creationId xmlns:p14="http://schemas.microsoft.com/office/powerpoint/2010/main" val="11152931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target</a:t>
            </a:r>
            <a:endParaRPr lang="en-GB" dirty="0"/>
          </a:p>
        </p:txBody>
      </p:sp>
      <p:sp>
        <p:nvSpPr>
          <p:cNvPr id="3" name="Content Placeholder 2"/>
          <p:cNvSpPr>
            <a:spLocks noGrp="1"/>
          </p:cNvSpPr>
          <p:nvPr>
            <p:ph idx="1"/>
          </p:nvPr>
        </p:nvSpPr>
        <p:spPr/>
        <p:txBody>
          <a:bodyPr/>
          <a:lstStyle/>
          <a:p>
            <a:pPr marL="0" indent="0">
              <a:buNone/>
            </a:pPr>
            <a:r>
              <a:rPr lang="en-GB" dirty="0" smtClean="0"/>
              <a:t>Your overall target to this point was </a:t>
            </a:r>
            <a:r>
              <a:rPr lang="en-GB" dirty="0" smtClean="0"/>
              <a:t>3230 </a:t>
            </a:r>
            <a:r>
              <a:rPr lang="en-GB" dirty="0" smtClean="0"/>
              <a:t>points</a:t>
            </a:r>
          </a:p>
          <a:p>
            <a:pPr marL="0" indent="0">
              <a:buNone/>
            </a:pPr>
            <a:r>
              <a:rPr lang="en-GB" dirty="0" smtClean="0"/>
              <a:t>How well did you do?</a:t>
            </a:r>
            <a:endParaRPr lang="en-GB" dirty="0"/>
          </a:p>
        </p:txBody>
      </p:sp>
    </p:spTree>
    <p:extLst>
      <p:ext uri="{BB962C8B-B14F-4D97-AF65-F5344CB8AC3E}">
        <p14:creationId xmlns:p14="http://schemas.microsoft.com/office/powerpoint/2010/main" val="16599815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38338"/>
          </a:xfrm>
        </p:spPr>
        <p:txBody>
          <a:bodyPr>
            <a:normAutofit/>
          </a:bodyPr>
          <a:lstStyle/>
          <a:p>
            <a:r>
              <a:rPr lang="en-GB" dirty="0" smtClean="0"/>
              <a:t>Pointless</a:t>
            </a:r>
            <a:br>
              <a:rPr lang="en-GB" dirty="0" smtClean="0"/>
            </a:br>
            <a:r>
              <a:rPr lang="en-GB" dirty="0" smtClean="0"/>
              <a:t>24</a:t>
            </a:r>
            <a:r>
              <a:rPr lang="en-GB" baseline="30000" dirty="0" smtClean="0"/>
              <a:t>th</a:t>
            </a:r>
            <a:r>
              <a:rPr lang="en-GB" dirty="0" smtClean="0"/>
              <a:t> August 2009 – present</a:t>
            </a:r>
            <a:br>
              <a:rPr lang="en-GB" dirty="0" smtClean="0"/>
            </a:br>
            <a:endParaRPr lang="en-GB"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7744" y="3501008"/>
            <a:ext cx="4248472" cy="2835207"/>
          </a:xfrm>
          <a:prstGeom prst="rect">
            <a:avLst/>
          </a:prstGeom>
          <a:noFill/>
          <a:ln>
            <a:noFill/>
          </a:ln>
        </p:spPr>
      </p:pic>
    </p:spTree>
    <p:extLst>
      <p:ext uri="{BB962C8B-B14F-4D97-AF65-F5344CB8AC3E}">
        <p14:creationId xmlns:p14="http://schemas.microsoft.com/office/powerpoint/2010/main" val="138649488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Word Round</a:t>
            </a:r>
            <a:endParaRPr lang="en-GB" dirty="0"/>
          </a:p>
        </p:txBody>
      </p:sp>
      <p:sp>
        <p:nvSpPr>
          <p:cNvPr id="3" name="Content Placeholder 2"/>
          <p:cNvSpPr>
            <a:spLocks noGrp="1"/>
          </p:cNvSpPr>
          <p:nvPr>
            <p:ph idx="1"/>
          </p:nvPr>
        </p:nvSpPr>
        <p:spPr/>
        <p:txBody>
          <a:bodyPr/>
          <a:lstStyle/>
          <a:p>
            <a:pPr marL="0" indent="0" algn="ctr">
              <a:buNone/>
            </a:pPr>
            <a:r>
              <a:rPr lang="en-GB" dirty="0" smtClean="0"/>
              <a:t>Think of a word in the Oxford English Dictionary ending in </a:t>
            </a:r>
          </a:p>
          <a:p>
            <a:pPr marL="0" indent="0">
              <a:buNone/>
            </a:pPr>
            <a:r>
              <a:rPr lang="en-GB" dirty="0" smtClean="0"/>
              <a:t>                                        PEL</a:t>
            </a:r>
          </a:p>
          <a:p>
            <a:pPr marL="0" indent="0" algn="ctr">
              <a:buNone/>
            </a:pPr>
            <a:r>
              <a:rPr lang="en-GB" dirty="0" smtClean="0"/>
              <a:t>The longer, more obscure your word the more points you will score.</a:t>
            </a:r>
          </a:p>
          <a:p>
            <a:pPr marL="0" indent="0" algn="ctr">
              <a:buNone/>
            </a:pPr>
            <a:r>
              <a:rPr lang="en-GB" dirty="0" smtClean="0"/>
              <a:t>Points from 100 to 2000 are available</a:t>
            </a:r>
            <a:r>
              <a:rPr lang="en-GB" dirty="0" smtClean="0"/>
              <a:t>.</a:t>
            </a:r>
          </a:p>
          <a:p>
            <a:pPr marL="0" indent="0" algn="ctr">
              <a:buNone/>
            </a:pPr>
            <a:r>
              <a:rPr lang="en-GB" dirty="0" smtClean="0"/>
              <a:t>Your target is at least 500 pts</a:t>
            </a:r>
            <a:endParaRPr lang="en-GB" dirty="0"/>
          </a:p>
        </p:txBody>
      </p:sp>
    </p:spTree>
    <p:extLst>
      <p:ext uri="{BB962C8B-B14F-4D97-AF65-F5344CB8AC3E}">
        <p14:creationId xmlns:p14="http://schemas.microsoft.com/office/powerpoint/2010/main" val="564463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a:t>Question of Sport</a:t>
            </a:r>
            <a:br>
              <a:rPr lang="en-GB" sz="2800" dirty="0"/>
            </a:br>
            <a:r>
              <a:rPr lang="en-GB" sz="2800" dirty="0"/>
              <a:t>Famous Sportswomen</a:t>
            </a:r>
            <a:br>
              <a:rPr lang="en-GB" sz="2800" dirty="0"/>
            </a:br>
            <a:r>
              <a:rPr lang="en-GB" sz="2800" dirty="0"/>
              <a:t>5 pts per woman (Bonus 5 pts for their Nationality)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62232134"/>
              </p:ext>
            </p:extLst>
          </p:nvPr>
        </p:nvGraphicFramePr>
        <p:xfrm>
          <a:off x="457200" y="1600200"/>
          <a:ext cx="8229600" cy="37541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r>
              <a:tr h="370840">
                <a:tc>
                  <a:txBody>
                    <a:bodyPr/>
                    <a:lstStyle/>
                    <a:p>
                      <a:pPr algn="ctr"/>
                      <a:r>
                        <a:rPr lang="en-GB" dirty="0" smtClean="0"/>
                        <a:t>5  </a:t>
                      </a:r>
                      <a:endParaRPr lang="en-GB" dirty="0"/>
                    </a:p>
                  </a:txBody>
                  <a:tcPr/>
                </a:tc>
                <a:tc>
                  <a:txBody>
                    <a:bodyPr/>
                    <a:lstStyle/>
                    <a:p>
                      <a:pPr algn="ctr"/>
                      <a:r>
                        <a:rPr lang="en-GB" dirty="0" smtClean="0"/>
                        <a:t>6 </a:t>
                      </a:r>
                      <a:endParaRPr lang="en-GB" dirty="0"/>
                    </a:p>
                  </a:txBody>
                  <a:tcPr/>
                </a:tc>
              </a:tr>
            </a:tbl>
          </a:graphicData>
        </a:graphic>
      </p:graphicFrame>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772816"/>
            <a:ext cx="3049885" cy="3131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72816"/>
            <a:ext cx="3399172" cy="3084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186663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Points Board</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98553551"/>
              </p:ext>
            </p:extLst>
          </p:nvPr>
        </p:nvGraphicFramePr>
        <p:xfrm>
          <a:off x="1187624" y="1628800"/>
          <a:ext cx="6480720" cy="4277070"/>
        </p:xfrm>
        <a:graphic>
          <a:graphicData uri="http://schemas.openxmlformats.org/drawingml/2006/table">
            <a:tbl>
              <a:tblPr firstRow="1" bandRow="1">
                <a:tableStyleId>{BC89EF96-8CEA-46FF-86C4-4CE0E7609802}</a:tableStyleId>
              </a:tblPr>
              <a:tblGrid>
                <a:gridCol w="2393850"/>
                <a:gridCol w="846510"/>
                <a:gridCol w="2385704"/>
                <a:gridCol w="854656"/>
              </a:tblGrid>
              <a:tr h="427707">
                <a:tc>
                  <a:txBody>
                    <a:bodyPr/>
                    <a:lstStyle/>
                    <a:p>
                      <a:pPr algn="ctr"/>
                      <a:r>
                        <a:rPr lang="en-GB" b="0" dirty="0" smtClean="0"/>
                        <a:t>ANTECHAPEL</a:t>
                      </a:r>
                      <a:endParaRPr lang="en-GB" b="0" dirty="0"/>
                    </a:p>
                  </a:txBody>
                  <a:tcPr/>
                </a:tc>
                <a:tc>
                  <a:txBody>
                    <a:bodyPr/>
                    <a:lstStyle/>
                    <a:p>
                      <a:pPr algn="ctr"/>
                      <a:r>
                        <a:rPr lang="en-GB" b="0" dirty="0" smtClean="0"/>
                        <a:t>1300</a:t>
                      </a:r>
                      <a:endParaRPr lang="en-GB" b="0" dirty="0"/>
                    </a:p>
                  </a:txBody>
                  <a:tcPr/>
                </a:tc>
                <a:tc>
                  <a:txBody>
                    <a:bodyPr/>
                    <a:lstStyle/>
                    <a:p>
                      <a:pPr algn="ctr"/>
                      <a:r>
                        <a:rPr lang="en-GB" b="0" dirty="0" smtClean="0"/>
                        <a:t>GRAUPEL</a:t>
                      </a:r>
                      <a:endParaRPr lang="en-GB" b="0" dirty="0"/>
                    </a:p>
                  </a:txBody>
                  <a:tcPr/>
                </a:tc>
                <a:tc>
                  <a:txBody>
                    <a:bodyPr/>
                    <a:lstStyle/>
                    <a:p>
                      <a:pPr algn="ctr"/>
                      <a:r>
                        <a:rPr lang="en-GB" b="0" dirty="0" smtClean="0"/>
                        <a:t>1700</a:t>
                      </a:r>
                      <a:endParaRPr lang="en-GB" b="0" dirty="0"/>
                    </a:p>
                  </a:txBody>
                  <a:tcPr/>
                </a:tc>
              </a:tr>
              <a:tr h="427707">
                <a:tc>
                  <a:txBody>
                    <a:bodyPr/>
                    <a:lstStyle/>
                    <a:p>
                      <a:pPr algn="ctr"/>
                      <a:r>
                        <a:rPr lang="en-GB" dirty="0" smtClean="0"/>
                        <a:t>APPEL</a:t>
                      </a:r>
                      <a:endParaRPr lang="en-GB" dirty="0"/>
                    </a:p>
                  </a:txBody>
                  <a:tcPr/>
                </a:tc>
                <a:tc>
                  <a:txBody>
                    <a:bodyPr/>
                    <a:lstStyle/>
                    <a:p>
                      <a:pPr algn="ctr"/>
                      <a:r>
                        <a:rPr lang="en-GB" dirty="0" smtClean="0"/>
                        <a:t>1400</a:t>
                      </a:r>
                      <a:endParaRPr lang="en-GB" dirty="0"/>
                    </a:p>
                  </a:txBody>
                  <a:tcPr/>
                </a:tc>
                <a:tc>
                  <a:txBody>
                    <a:bodyPr/>
                    <a:lstStyle/>
                    <a:p>
                      <a:pPr algn="ctr"/>
                      <a:r>
                        <a:rPr lang="en-GB" dirty="0" smtClean="0"/>
                        <a:t>IMPEL</a:t>
                      </a:r>
                      <a:endParaRPr lang="en-GB" dirty="0"/>
                    </a:p>
                  </a:txBody>
                  <a:tcPr/>
                </a:tc>
                <a:tc>
                  <a:txBody>
                    <a:bodyPr/>
                    <a:lstStyle/>
                    <a:p>
                      <a:pPr algn="ctr"/>
                      <a:r>
                        <a:rPr lang="en-GB" dirty="0" smtClean="0"/>
                        <a:t>900</a:t>
                      </a:r>
                      <a:endParaRPr lang="en-GB" dirty="0"/>
                    </a:p>
                  </a:txBody>
                  <a:tcPr/>
                </a:tc>
              </a:tr>
              <a:tr h="427707">
                <a:tc>
                  <a:txBody>
                    <a:bodyPr/>
                    <a:lstStyle/>
                    <a:p>
                      <a:pPr algn="ctr"/>
                      <a:r>
                        <a:rPr lang="en-GB" dirty="0" smtClean="0"/>
                        <a:t>CARPEL</a:t>
                      </a:r>
                      <a:endParaRPr lang="en-GB" dirty="0"/>
                    </a:p>
                  </a:txBody>
                  <a:tcPr/>
                </a:tc>
                <a:tc>
                  <a:txBody>
                    <a:bodyPr/>
                    <a:lstStyle/>
                    <a:p>
                      <a:pPr algn="ctr"/>
                      <a:r>
                        <a:rPr lang="en-GB" dirty="0" smtClean="0"/>
                        <a:t>700</a:t>
                      </a:r>
                      <a:endParaRPr lang="en-GB" dirty="0"/>
                    </a:p>
                  </a:txBody>
                  <a:tcPr/>
                </a:tc>
                <a:tc>
                  <a:txBody>
                    <a:bodyPr/>
                    <a:lstStyle/>
                    <a:p>
                      <a:pPr algn="ctr"/>
                      <a:r>
                        <a:rPr lang="en-GB" dirty="0" smtClean="0"/>
                        <a:t>LAPEL</a:t>
                      </a:r>
                      <a:endParaRPr lang="en-GB" dirty="0"/>
                    </a:p>
                  </a:txBody>
                  <a:tcPr/>
                </a:tc>
                <a:tc>
                  <a:txBody>
                    <a:bodyPr/>
                    <a:lstStyle/>
                    <a:p>
                      <a:pPr algn="ctr"/>
                      <a:r>
                        <a:rPr lang="en-GB" dirty="0" smtClean="0"/>
                        <a:t>200</a:t>
                      </a:r>
                      <a:endParaRPr lang="en-GB" dirty="0"/>
                    </a:p>
                  </a:txBody>
                  <a:tcPr/>
                </a:tc>
              </a:tr>
              <a:tr h="427707">
                <a:tc>
                  <a:txBody>
                    <a:bodyPr/>
                    <a:lstStyle/>
                    <a:p>
                      <a:pPr algn="ctr"/>
                      <a:r>
                        <a:rPr lang="en-GB" dirty="0" smtClean="0"/>
                        <a:t>CHAPEL</a:t>
                      </a:r>
                      <a:endParaRPr lang="en-GB" dirty="0"/>
                    </a:p>
                  </a:txBody>
                  <a:tcPr/>
                </a:tc>
                <a:tc>
                  <a:txBody>
                    <a:bodyPr/>
                    <a:lstStyle/>
                    <a:p>
                      <a:pPr algn="ctr"/>
                      <a:r>
                        <a:rPr lang="en-GB" dirty="0" smtClean="0"/>
                        <a:t>100</a:t>
                      </a:r>
                      <a:endParaRPr lang="en-GB" dirty="0"/>
                    </a:p>
                  </a:txBody>
                  <a:tcPr/>
                </a:tc>
                <a:tc>
                  <a:txBody>
                    <a:bodyPr/>
                    <a:lstStyle/>
                    <a:p>
                      <a:pPr algn="ctr"/>
                      <a:r>
                        <a:rPr lang="en-GB" dirty="0" smtClean="0"/>
                        <a:t>PROPEL</a:t>
                      </a:r>
                      <a:endParaRPr lang="en-GB" dirty="0"/>
                    </a:p>
                  </a:txBody>
                  <a:tcPr/>
                </a:tc>
                <a:tc>
                  <a:txBody>
                    <a:bodyPr/>
                    <a:lstStyle/>
                    <a:p>
                      <a:pPr algn="ctr"/>
                      <a:r>
                        <a:rPr lang="en-GB" dirty="0" smtClean="0"/>
                        <a:t>500</a:t>
                      </a:r>
                      <a:endParaRPr lang="en-GB" dirty="0"/>
                    </a:p>
                  </a:txBody>
                  <a:tcPr/>
                </a:tc>
              </a:tr>
              <a:tr h="427707">
                <a:tc>
                  <a:txBody>
                    <a:bodyPr/>
                    <a:lstStyle/>
                    <a:p>
                      <a:pPr algn="ctr"/>
                      <a:r>
                        <a:rPr lang="en-GB" dirty="0" smtClean="0"/>
                        <a:t>COMPEL</a:t>
                      </a:r>
                      <a:endParaRPr lang="en-GB" dirty="0"/>
                    </a:p>
                  </a:txBody>
                  <a:tcPr/>
                </a:tc>
                <a:tc>
                  <a:txBody>
                    <a:bodyPr/>
                    <a:lstStyle/>
                    <a:p>
                      <a:pPr algn="ctr"/>
                      <a:r>
                        <a:rPr lang="en-GB" dirty="0" smtClean="0"/>
                        <a:t>300</a:t>
                      </a:r>
                      <a:endParaRPr lang="en-GB" dirty="0"/>
                    </a:p>
                  </a:txBody>
                  <a:tcPr/>
                </a:tc>
                <a:tc>
                  <a:txBody>
                    <a:bodyPr/>
                    <a:lstStyle/>
                    <a:p>
                      <a:pPr algn="ctr"/>
                      <a:r>
                        <a:rPr lang="en-GB" dirty="0" smtClean="0"/>
                        <a:t>RAPPEL</a:t>
                      </a:r>
                      <a:endParaRPr lang="en-GB" dirty="0"/>
                    </a:p>
                  </a:txBody>
                  <a:tcPr/>
                </a:tc>
                <a:tc>
                  <a:txBody>
                    <a:bodyPr/>
                    <a:lstStyle/>
                    <a:p>
                      <a:pPr algn="ctr"/>
                      <a:r>
                        <a:rPr lang="en-GB" dirty="0" smtClean="0"/>
                        <a:t>1500</a:t>
                      </a:r>
                      <a:endParaRPr lang="en-GB" dirty="0"/>
                    </a:p>
                  </a:txBody>
                  <a:tcPr/>
                </a:tc>
              </a:tr>
              <a:tr h="427707">
                <a:tc>
                  <a:txBody>
                    <a:bodyPr/>
                    <a:lstStyle/>
                    <a:p>
                      <a:pPr algn="ctr"/>
                      <a:r>
                        <a:rPr lang="en-GB" dirty="0" smtClean="0"/>
                        <a:t>CUPEL</a:t>
                      </a:r>
                      <a:endParaRPr lang="en-GB" dirty="0"/>
                    </a:p>
                  </a:txBody>
                  <a:tcPr/>
                </a:tc>
                <a:tc>
                  <a:txBody>
                    <a:bodyPr/>
                    <a:lstStyle/>
                    <a:p>
                      <a:pPr algn="ctr"/>
                      <a:r>
                        <a:rPr lang="en-GB" dirty="0" smtClean="0"/>
                        <a:t>1800</a:t>
                      </a:r>
                      <a:endParaRPr lang="en-GB" dirty="0"/>
                    </a:p>
                  </a:txBody>
                  <a:tcPr/>
                </a:tc>
                <a:tc>
                  <a:txBody>
                    <a:bodyPr/>
                    <a:lstStyle/>
                    <a:p>
                      <a:pPr algn="ctr"/>
                      <a:r>
                        <a:rPr lang="en-GB" dirty="0" smtClean="0"/>
                        <a:t>REEXPEL</a:t>
                      </a:r>
                      <a:endParaRPr lang="en-GB" dirty="0"/>
                    </a:p>
                  </a:txBody>
                  <a:tcPr/>
                </a:tc>
                <a:tc>
                  <a:txBody>
                    <a:bodyPr/>
                    <a:lstStyle/>
                    <a:p>
                      <a:pPr algn="ctr"/>
                      <a:r>
                        <a:rPr lang="en-GB" dirty="0" smtClean="0"/>
                        <a:t>1600</a:t>
                      </a:r>
                      <a:endParaRPr lang="en-GB" dirty="0"/>
                    </a:p>
                  </a:txBody>
                  <a:tcPr/>
                </a:tc>
              </a:tr>
              <a:tr h="427707">
                <a:tc>
                  <a:txBody>
                    <a:bodyPr/>
                    <a:lstStyle/>
                    <a:p>
                      <a:pPr algn="ctr"/>
                      <a:r>
                        <a:rPr lang="en-GB" dirty="0" smtClean="0"/>
                        <a:t>DISPEL</a:t>
                      </a:r>
                      <a:endParaRPr lang="en-GB" dirty="0"/>
                    </a:p>
                  </a:txBody>
                  <a:tcPr/>
                </a:tc>
                <a:tc>
                  <a:txBody>
                    <a:bodyPr/>
                    <a:lstStyle/>
                    <a:p>
                      <a:pPr algn="ctr"/>
                      <a:r>
                        <a:rPr lang="en-GB" dirty="0" smtClean="0"/>
                        <a:t>800</a:t>
                      </a:r>
                      <a:endParaRPr lang="en-GB" dirty="0"/>
                    </a:p>
                  </a:txBody>
                  <a:tcPr/>
                </a:tc>
                <a:tc>
                  <a:txBody>
                    <a:bodyPr/>
                    <a:lstStyle/>
                    <a:p>
                      <a:pPr algn="ctr"/>
                      <a:r>
                        <a:rPr lang="en-GB" dirty="0" smtClean="0"/>
                        <a:t>REPEL</a:t>
                      </a:r>
                      <a:endParaRPr lang="en-GB" dirty="0"/>
                    </a:p>
                  </a:txBody>
                  <a:tcPr/>
                </a:tc>
                <a:tc>
                  <a:txBody>
                    <a:bodyPr/>
                    <a:lstStyle/>
                    <a:p>
                      <a:pPr algn="ctr"/>
                      <a:r>
                        <a:rPr lang="en-GB" dirty="0" smtClean="0"/>
                        <a:t>400</a:t>
                      </a:r>
                      <a:endParaRPr lang="en-GB" dirty="0"/>
                    </a:p>
                  </a:txBody>
                  <a:tcPr/>
                </a:tc>
              </a:tr>
              <a:tr h="427707">
                <a:tc>
                  <a:txBody>
                    <a:bodyPr/>
                    <a:lstStyle/>
                    <a:p>
                      <a:pPr algn="ctr"/>
                      <a:r>
                        <a:rPr lang="en-GB" dirty="0" smtClean="0"/>
                        <a:t>ESTOPPEL</a:t>
                      </a:r>
                      <a:endParaRPr lang="en-GB" dirty="0"/>
                    </a:p>
                  </a:txBody>
                  <a:tcPr/>
                </a:tc>
                <a:tc>
                  <a:txBody>
                    <a:bodyPr/>
                    <a:lstStyle/>
                    <a:p>
                      <a:pPr algn="ctr"/>
                      <a:r>
                        <a:rPr lang="en-GB" dirty="0" smtClean="0"/>
                        <a:t>2000</a:t>
                      </a:r>
                      <a:endParaRPr lang="en-GB" dirty="0"/>
                    </a:p>
                  </a:txBody>
                  <a:tcPr/>
                </a:tc>
                <a:tc>
                  <a:txBody>
                    <a:bodyPr/>
                    <a:lstStyle/>
                    <a:p>
                      <a:pPr algn="ctr"/>
                      <a:r>
                        <a:rPr lang="en-GB" dirty="0" smtClean="0"/>
                        <a:t>SAPROPEL</a:t>
                      </a:r>
                      <a:endParaRPr lang="en-GB" dirty="0"/>
                    </a:p>
                  </a:txBody>
                  <a:tcPr/>
                </a:tc>
                <a:tc>
                  <a:txBody>
                    <a:bodyPr/>
                    <a:lstStyle/>
                    <a:p>
                      <a:pPr algn="ctr"/>
                      <a:r>
                        <a:rPr lang="en-GB" dirty="0" smtClean="0"/>
                        <a:t>1900</a:t>
                      </a:r>
                      <a:endParaRPr lang="en-GB" dirty="0"/>
                    </a:p>
                  </a:txBody>
                  <a:tcPr/>
                </a:tc>
              </a:tr>
              <a:tr h="427707">
                <a:tc>
                  <a:txBody>
                    <a:bodyPr/>
                    <a:lstStyle/>
                    <a:p>
                      <a:pPr algn="ctr"/>
                      <a:r>
                        <a:rPr lang="en-GB" dirty="0" smtClean="0"/>
                        <a:t>EXPEL</a:t>
                      </a:r>
                      <a:endParaRPr lang="en-GB" dirty="0"/>
                    </a:p>
                  </a:txBody>
                  <a:tcPr/>
                </a:tc>
                <a:tc>
                  <a:txBody>
                    <a:bodyPr/>
                    <a:lstStyle/>
                    <a:p>
                      <a:pPr algn="ctr"/>
                      <a:r>
                        <a:rPr lang="en-GB" dirty="0" smtClean="0"/>
                        <a:t>600</a:t>
                      </a:r>
                      <a:endParaRPr lang="en-GB" dirty="0"/>
                    </a:p>
                  </a:txBody>
                  <a:tcPr/>
                </a:tc>
                <a:tc>
                  <a:txBody>
                    <a:bodyPr/>
                    <a:lstStyle/>
                    <a:p>
                      <a:pPr algn="ctr"/>
                      <a:r>
                        <a:rPr lang="en-GB" dirty="0" smtClean="0"/>
                        <a:t>SCALPEL</a:t>
                      </a:r>
                      <a:endParaRPr lang="en-GB" dirty="0"/>
                    </a:p>
                  </a:txBody>
                  <a:tcPr/>
                </a:tc>
                <a:tc>
                  <a:txBody>
                    <a:bodyPr/>
                    <a:lstStyle/>
                    <a:p>
                      <a:pPr algn="ctr"/>
                      <a:r>
                        <a:rPr lang="en-GB" dirty="0" smtClean="0"/>
                        <a:t>1100</a:t>
                      </a:r>
                      <a:endParaRPr lang="en-GB" dirty="0"/>
                    </a:p>
                  </a:txBody>
                  <a:tcPr/>
                </a:tc>
              </a:tr>
              <a:tr h="427707">
                <a:tc>
                  <a:txBody>
                    <a:bodyPr/>
                    <a:lstStyle/>
                    <a:p>
                      <a:pPr algn="ctr"/>
                      <a:r>
                        <a:rPr lang="en-GB" dirty="0" smtClean="0"/>
                        <a:t>GOSPEL</a:t>
                      </a:r>
                      <a:endParaRPr lang="en-GB" dirty="0"/>
                    </a:p>
                  </a:txBody>
                  <a:tcPr/>
                </a:tc>
                <a:tc>
                  <a:txBody>
                    <a:bodyPr/>
                    <a:lstStyle/>
                    <a:p>
                      <a:pPr algn="ctr"/>
                      <a:r>
                        <a:rPr lang="en-GB" dirty="0" smtClean="0"/>
                        <a:t>1000</a:t>
                      </a:r>
                      <a:endParaRPr lang="en-GB" dirty="0"/>
                    </a:p>
                  </a:txBody>
                  <a:tcPr/>
                </a:tc>
                <a:tc>
                  <a:txBody>
                    <a:bodyPr/>
                    <a:lstStyle/>
                    <a:p>
                      <a:pPr algn="ctr"/>
                      <a:r>
                        <a:rPr lang="en-GB" dirty="0" smtClean="0"/>
                        <a:t>STIPEL</a:t>
                      </a:r>
                      <a:endParaRPr lang="en-GB" dirty="0"/>
                    </a:p>
                  </a:txBody>
                  <a:tcPr/>
                </a:tc>
                <a:tc>
                  <a:txBody>
                    <a:bodyPr/>
                    <a:lstStyle/>
                    <a:p>
                      <a:pPr algn="ctr"/>
                      <a:r>
                        <a:rPr lang="en-GB" dirty="0" smtClean="0"/>
                        <a:t>1200</a:t>
                      </a:r>
                      <a:endParaRPr lang="en-GB" dirty="0"/>
                    </a:p>
                  </a:txBody>
                  <a:tcPr/>
                </a:tc>
              </a:tr>
            </a:tbl>
          </a:graphicData>
        </a:graphic>
      </p:graphicFrame>
    </p:spTree>
    <p:extLst>
      <p:ext uri="{BB962C8B-B14F-4D97-AF65-F5344CB8AC3E}">
        <p14:creationId xmlns:p14="http://schemas.microsoft.com/office/powerpoint/2010/main" val="21171174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2808312"/>
          </a:xfrm>
        </p:spPr>
        <p:txBody>
          <a:bodyPr>
            <a:normAutofit fontScale="90000"/>
          </a:bodyPr>
          <a:lstStyle/>
          <a:p>
            <a:r>
              <a:rPr lang="en-GB" sz="3100" dirty="0" smtClean="0"/>
              <a:t>Winner Takes All</a:t>
            </a:r>
            <a:br>
              <a:rPr lang="en-GB" sz="3100" dirty="0" smtClean="0"/>
            </a:br>
            <a:r>
              <a:rPr lang="en-GB" sz="3100" dirty="0" smtClean="0"/>
              <a:t>1975 – 1988</a:t>
            </a:r>
            <a:br>
              <a:rPr lang="en-GB" sz="3100" dirty="0" smtClean="0"/>
            </a:br>
            <a:r>
              <a:rPr lang="en-GB" sz="3100" dirty="0" smtClean="0"/>
              <a:t>You are asked a question and given 5 possible answers. You choose and answer and can gamble up to half of your current points on the answer. If correct you gain those points. If incorrect you lose them.</a:t>
            </a:r>
            <a:r>
              <a:rPr lang="en-GB" dirty="0" smtClean="0"/>
              <a:t/>
            </a:r>
            <a:br>
              <a:rPr lang="en-GB" dirty="0" smtClean="0"/>
            </a:br>
            <a:endParaRPr lang="en-GB"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9832" y="3501008"/>
            <a:ext cx="3096344" cy="2067120"/>
          </a:xfrm>
          <a:prstGeom prst="rect">
            <a:avLst/>
          </a:prstGeom>
          <a:noFill/>
          <a:ln>
            <a:noFill/>
          </a:ln>
        </p:spPr>
      </p:pic>
    </p:spTree>
    <p:extLst>
      <p:ext uri="{BB962C8B-B14F-4D97-AF65-F5344CB8AC3E}">
        <p14:creationId xmlns:p14="http://schemas.microsoft.com/office/powerpoint/2010/main" val="75972826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457200" y="274638"/>
            <a:ext cx="8229600" cy="1858218"/>
          </a:xfrm>
        </p:spPr>
        <p:txBody>
          <a:bodyPr/>
          <a:lstStyle/>
          <a:p>
            <a:pPr eaLnBrk="1" hangingPunct="1"/>
            <a:r>
              <a:rPr lang="en-GB" sz="2800" dirty="0" smtClean="0"/>
              <a:t>7) Who is the Greek God of love and fertility?</a:t>
            </a:r>
          </a:p>
        </p:txBody>
      </p:sp>
      <p:graphicFrame>
        <p:nvGraphicFramePr>
          <p:cNvPr id="385027" name="Group 3"/>
          <p:cNvGraphicFramePr>
            <a:graphicFrameLocks noGrp="1"/>
          </p:cNvGraphicFramePr>
          <p:nvPr>
            <p:ph idx="1"/>
            <p:extLst>
              <p:ext uri="{D42A27DB-BD31-4B8C-83A1-F6EECF244321}">
                <p14:modId xmlns:p14="http://schemas.microsoft.com/office/powerpoint/2010/main" val="2904250728"/>
              </p:ext>
            </p:extLst>
          </p:nvPr>
        </p:nvGraphicFramePr>
        <p:xfrm>
          <a:off x="467544" y="2276872"/>
          <a:ext cx="8229600" cy="3817935"/>
        </p:xfrm>
        <a:graphic>
          <a:graphicData uri="http://schemas.openxmlformats.org/drawingml/2006/table">
            <a:tbl>
              <a:tblPr/>
              <a:tblGrid>
                <a:gridCol w="2170113"/>
                <a:gridCol w="6059487"/>
              </a:tblGrid>
              <a:tr h="7635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Aphrodite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35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Apollo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35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Eros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35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err="1" smtClean="0">
                          <a:ln>
                            <a:noFill/>
                          </a:ln>
                          <a:solidFill>
                            <a:schemeClr val="tx1"/>
                          </a:solidFill>
                          <a:effectLst/>
                          <a:latin typeface="Arial" charset="0"/>
                          <a:cs typeface="Arial" charset="0"/>
                        </a:rPr>
                        <a:t>Imeros</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35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err="1" smtClean="0">
                          <a:ln>
                            <a:noFill/>
                          </a:ln>
                          <a:solidFill>
                            <a:schemeClr val="tx1"/>
                          </a:solidFill>
                          <a:effectLst/>
                          <a:latin typeface="Arial" charset="0"/>
                          <a:cs typeface="Arial" charset="0"/>
                        </a:rPr>
                        <a:t>Pothos</a:t>
                      </a:r>
                      <a:endParaRPr kumimoji="0" lang="en-GB"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43266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5026"/>
                                        </p:tgtEl>
                                        <p:attrNameLst>
                                          <p:attrName>style.visibility</p:attrName>
                                        </p:attrNameLst>
                                      </p:cBhvr>
                                      <p:to>
                                        <p:strVal val="visible"/>
                                      </p:to>
                                    </p:set>
                                    <p:animEffect transition="in" filter="fade">
                                      <p:cBhvr>
                                        <p:cTn id="7" dur="2000"/>
                                        <p:tgtEl>
                                          <p:spTgt spid="385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6" grpId="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457200" y="274638"/>
            <a:ext cx="8229600" cy="1858218"/>
          </a:xfrm>
        </p:spPr>
        <p:txBody>
          <a:bodyPr/>
          <a:lstStyle/>
          <a:p>
            <a:pPr eaLnBrk="1" hangingPunct="1"/>
            <a:r>
              <a:rPr lang="en-GB" sz="2800" dirty="0" smtClean="0"/>
              <a:t>7) Who is the Greek God of love and fertility?</a:t>
            </a:r>
          </a:p>
        </p:txBody>
      </p:sp>
      <p:graphicFrame>
        <p:nvGraphicFramePr>
          <p:cNvPr id="385027" name="Group 3"/>
          <p:cNvGraphicFramePr>
            <a:graphicFrameLocks noGrp="1"/>
          </p:cNvGraphicFramePr>
          <p:nvPr>
            <p:ph idx="1"/>
            <p:extLst>
              <p:ext uri="{D42A27DB-BD31-4B8C-83A1-F6EECF244321}">
                <p14:modId xmlns:p14="http://schemas.microsoft.com/office/powerpoint/2010/main" val="1272854591"/>
              </p:ext>
            </p:extLst>
          </p:nvPr>
        </p:nvGraphicFramePr>
        <p:xfrm>
          <a:off x="467544" y="2276872"/>
          <a:ext cx="8229600" cy="3817935"/>
        </p:xfrm>
        <a:graphic>
          <a:graphicData uri="http://schemas.openxmlformats.org/drawingml/2006/table">
            <a:tbl>
              <a:tblPr/>
              <a:tblGrid>
                <a:gridCol w="2170113"/>
                <a:gridCol w="6059487"/>
              </a:tblGrid>
              <a:tr h="7635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Aphrodite </a:t>
                      </a:r>
                      <a:r>
                        <a:rPr kumimoji="0" lang="en-GB" sz="2000" b="0" i="0" u="none" strike="noStrike" cap="none" normalizeH="0" baseline="0" dirty="0" smtClean="0">
                          <a:ln>
                            <a:noFill/>
                          </a:ln>
                          <a:solidFill>
                            <a:schemeClr val="tx1"/>
                          </a:solidFill>
                          <a:effectLst/>
                          <a:latin typeface="Arial" charset="0"/>
                          <a:cs typeface="Arial" charset="0"/>
                        </a:rPr>
                        <a:t>(goddess of beauty and illicit sex)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35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Apollo </a:t>
                      </a:r>
                      <a:r>
                        <a:rPr kumimoji="0" lang="en-GB" sz="2000" b="0" i="0" u="none" strike="noStrike" cap="none" normalizeH="0" baseline="0" dirty="0" smtClean="0">
                          <a:ln>
                            <a:noFill/>
                          </a:ln>
                          <a:solidFill>
                            <a:schemeClr val="tx1"/>
                          </a:solidFill>
                          <a:effectLst/>
                          <a:latin typeface="Arial" charset="0"/>
                          <a:cs typeface="Arial" charset="0"/>
                        </a:rPr>
                        <a:t>(God of music, poetry and the Arts)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35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Eros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35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err="1" smtClean="0">
                          <a:ln>
                            <a:noFill/>
                          </a:ln>
                          <a:solidFill>
                            <a:schemeClr val="tx1"/>
                          </a:solidFill>
                          <a:effectLst/>
                          <a:latin typeface="Arial" charset="0"/>
                          <a:cs typeface="Arial" charset="0"/>
                        </a:rPr>
                        <a:t>Imeros</a:t>
                      </a:r>
                      <a:r>
                        <a:rPr kumimoji="0" lang="en-GB" sz="2800" b="0" i="0" u="none" strike="noStrike" cap="none" normalizeH="0" baseline="0" dirty="0" smtClean="0">
                          <a:ln>
                            <a:noFill/>
                          </a:ln>
                          <a:solidFill>
                            <a:schemeClr val="tx1"/>
                          </a:solidFill>
                          <a:effectLst/>
                          <a:latin typeface="Arial" charset="0"/>
                          <a:cs typeface="Arial" charset="0"/>
                        </a:rPr>
                        <a:t> </a:t>
                      </a:r>
                      <a:r>
                        <a:rPr kumimoji="0" lang="en-GB" sz="2000" b="0" i="0" u="none" strike="noStrike" cap="none" normalizeH="0" baseline="0" dirty="0" smtClean="0">
                          <a:ln>
                            <a:noFill/>
                          </a:ln>
                          <a:solidFill>
                            <a:schemeClr val="tx1"/>
                          </a:solidFill>
                          <a:effectLst/>
                          <a:latin typeface="Arial" charset="0"/>
                          <a:cs typeface="Arial" charset="0"/>
                        </a:rPr>
                        <a:t>(God of intense erotic desire)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35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err="1" smtClean="0">
                          <a:ln>
                            <a:noFill/>
                          </a:ln>
                          <a:solidFill>
                            <a:schemeClr val="tx1"/>
                          </a:solidFill>
                          <a:effectLst/>
                          <a:latin typeface="Arial" charset="0"/>
                          <a:cs typeface="Arial" charset="0"/>
                        </a:rPr>
                        <a:t>Pothos</a:t>
                      </a:r>
                      <a:r>
                        <a:rPr kumimoji="0" lang="en-GB" sz="2800" b="0" i="0" u="none" strike="noStrike" cap="none" normalizeH="0" baseline="0" dirty="0" smtClean="0">
                          <a:ln>
                            <a:noFill/>
                          </a:ln>
                          <a:solidFill>
                            <a:schemeClr val="tx1"/>
                          </a:solidFill>
                          <a:effectLst/>
                          <a:latin typeface="Arial" charset="0"/>
                          <a:cs typeface="Arial" charset="0"/>
                        </a:rPr>
                        <a:t> </a:t>
                      </a:r>
                      <a:r>
                        <a:rPr kumimoji="0" lang="en-GB" sz="2000" b="0" i="0" u="none" strike="noStrike" cap="none" normalizeH="0" baseline="0" dirty="0" smtClean="0">
                          <a:ln>
                            <a:noFill/>
                          </a:ln>
                          <a:solidFill>
                            <a:schemeClr val="tx1"/>
                          </a:solidFill>
                          <a:effectLst/>
                          <a:latin typeface="Arial" charset="0"/>
                          <a:cs typeface="Arial" charset="0"/>
                        </a:rPr>
                        <a:t>(God of passion)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206391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5026"/>
                                        </p:tgtEl>
                                        <p:attrNameLst>
                                          <p:attrName>style.visibility</p:attrName>
                                        </p:attrNameLst>
                                      </p:cBhvr>
                                      <p:to>
                                        <p:strVal val="visible"/>
                                      </p:to>
                                    </p:set>
                                    <p:animEffect transition="in" filter="fade">
                                      <p:cBhvr>
                                        <p:cTn id="7" dur="2000"/>
                                        <p:tgtEl>
                                          <p:spTgt spid="385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476673"/>
            <a:ext cx="8229600" cy="940966"/>
          </a:xfrm>
        </p:spPr>
        <p:txBody>
          <a:bodyPr/>
          <a:lstStyle/>
          <a:p>
            <a:pPr eaLnBrk="1" hangingPunct="1"/>
            <a:r>
              <a:rPr lang="en-US" sz="2800" dirty="0" smtClean="0"/>
              <a:t>6) What is the TOTAL number of letters in the titles of these Shakespeare plays?</a:t>
            </a:r>
          </a:p>
        </p:txBody>
      </p:sp>
      <p:graphicFrame>
        <p:nvGraphicFramePr>
          <p:cNvPr id="369668" name="Group 4"/>
          <p:cNvGraphicFramePr>
            <a:graphicFrameLocks noGrp="1"/>
          </p:cNvGraphicFramePr>
          <p:nvPr>
            <p:ph sz="half" idx="2"/>
            <p:extLst>
              <p:ext uri="{D42A27DB-BD31-4B8C-83A1-F6EECF244321}">
                <p14:modId xmlns:p14="http://schemas.microsoft.com/office/powerpoint/2010/main" val="4219391418"/>
              </p:ext>
            </p:extLst>
          </p:nvPr>
        </p:nvGraphicFramePr>
        <p:xfrm>
          <a:off x="539750" y="3789363"/>
          <a:ext cx="8147050" cy="2590800"/>
        </p:xfrm>
        <a:graphic>
          <a:graphicData uri="http://schemas.openxmlformats.org/drawingml/2006/table">
            <a:tbl>
              <a:tblPr/>
              <a:tblGrid>
                <a:gridCol w="2520082"/>
                <a:gridCol w="5626968"/>
              </a:tblGrid>
              <a:tr h="466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88</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89</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90</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91</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None of these</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Content Placeholder 1"/>
          <p:cNvSpPr>
            <a:spLocks noGrp="1"/>
          </p:cNvSpPr>
          <p:nvPr>
            <p:ph sz="half" idx="1"/>
          </p:nvPr>
        </p:nvSpPr>
        <p:spPr>
          <a:xfrm>
            <a:off x="457200" y="1340768"/>
            <a:ext cx="7859216" cy="2160240"/>
          </a:xfrm>
        </p:spPr>
        <p:txBody>
          <a:bodyPr/>
          <a:lstStyle/>
          <a:p>
            <a:pPr marL="0" indent="0" algn="ctr">
              <a:buNone/>
            </a:pPr>
            <a:r>
              <a:rPr lang="en-GB" sz="2400" dirty="0" smtClean="0"/>
              <a:t>M… F.. M….</a:t>
            </a:r>
            <a:endParaRPr lang="en-GB" sz="2400" dirty="0"/>
          </a:p>
          <a:p>
            <a:pPr marL="0" indent="0" algn="ctr">
              <a:buNone/>
            </a:pPr>
            <a:r>
              <a:rPr lang="en-GB" sz="2400" dirty="0" smtClean="0"/>
              <a:t>M… O. V….</a:t>
            </a:r>
          </a:p>
          <a:p>
            <a:pPr marL="0" indent="0" algn="ctr">
              <a:buNone/>
            </a:pPr>
            <a:r>
              <a:rPr lang="en-GB" sz="2400" dirty="0" smtClean="0"/>
              <a:t>M… W… O. W….</a:t>
            </a:r>
          </a:p>
          <a:p>
            <a:pPr marL="0" indent="0" algn="ctr">
              <a:buNone/>
            </a:pPr>
            <a:r>
              <a:rPr lang="en-GB" sz="2400" dirty="0" smtClean="0"/>
              <a:t>M… N… D…</a:t>
            </a:r>
          </a:p>
          <a:p>
            <a:pPr marL="0" indent="0" algn="ctr">
              <a:buNone/>
            </a:pPr>
            <a:r>
              <a:rPr lang="en-GB" sz="2400" dirty="0" smtClean="0"/>
              <a:t>M…. A…. A… N…</a:t>
            </a:r>
            <a:endParaRPr lang="en-GB" sz="2400" dirty="0"/>
          </a:p>
        </p:txBody>
      </p:sp>
    </p:spTree>
    <p:extLst>
      <p:ext uri="{BB962C8B-B14F-4D97-AF65-F5344CB8AC3E}">
        <p14:creationId xmlns:p14="http://schemas.microsoft.com/office/powerpoint/2010/main" val="424314788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476673"/>
            <a:ext cx="8229600" cy="940966"/>
          </a:xfrm>
        </p:spPr>
        <p:txBody>
          <a:bodyPr/>
          <a:lstStyle/>
          <a:p>
            <a:pPr eaLnBrk="1" hangingPunct="1"/>
            <a:r>
              <a:rPr lang="en-US" sz="2800" dirty="0" smtClean="0"/>
              <a:t>6) What is the TOTAL number of letters in the titles of these Shakespeare plays?</a:t>
            </a:r>
          </a:p>
        </p:txBody>
      </p:sp>
      <p:graphicFrame>
        <p:nvGraphicFramePr>
          <p:cNvPr id="369668" name="Group 4"/>
          <p:cNvGraphicFramePr>
            <a:graphicFrameLocks noGrp="1"/>
          </p:cNvGraphicFramePr>
          <p:nvPr>
            <p:ph sz="half" idx="2"/>
            <p:extLst>
              <p:ext uri="{D42A27DB-BD31-4B8C-83A1-F6EECF244321}">
                <p14:modId xmlns:p14="http://schemas.microsoft.com/office/powerpoint/2010/main" val="156834653"/>
              </p:ext>
            </p:extLst>
          </p:nvPr>
        </p:nvGraphicFramePr>
        <p:xfrm>
          <a:off x="539750" y="3789363"/>
          <a:ext cx="8147050" cy="2590800"/>
        </p:xfrm>
        <a:graphic>
          <a:graphicData uri="http://schemas.openxmlformats.org/drawingml/2006/table">
            <a:tbl>
              <a:tblPr/>
              <a:tblGrid>
                <a:gridCol w="2520082"/>
                <a:gridCol w="5626968"/>
              </a:tblGrid>
              <a:tr h="466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88</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89</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90</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D</a:t>
                      </a:r>
                      <a:endParaRPr kumimoji="0" lang="en-US" sz="2800" b="0" i="0" u="none" strike="noStrike" cap="none" normalizeH="0" baseline="0" dirty="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91</a:t>
                      </a:r>
                      <a:endParaRPr kumimoji="0" lang="en-US" sz="2800" b="0"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None of these</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Content Placeholder 1"/>
          <p:cNvSpPr>
            <a:spLocks noGrp="1"/>
          </p:cNvSpPr>
          <p:nvPr>
            <p:ph sz="half" idx="1"/>
          </p:nvPr>
        </p:nvSpPr>
        <p:spPr>
          <a:xfrm>
            <a:off x="457200" y="1340768"/>
            <a:ext cx="7859216" cy="2160240"/>
          </a:xfrm>
        </p:spPr>
        <p:txBody>
          <a:bodyPr/>
          <a:lstStyle/>
          <a:p>
            <a:pPr marL="0" indent="0" algn="ctr">
              <a:buNone/>
            </a:pPr>
            <a:r>
              <a:rPr lang="en-GB" sz="2400" dirty="0" smtClean="0"/>
              <a:t>MEASURE FOR MEASURE 17</a:t>
            </a:r>
            <a:endParaRPr lang="en-GB" sz="2400" dirty="0"/>
          </a:p>
          <a:p>
            <a:pPr marL="0" indent="0" algn="ctr">
              <a:buNone/>
            </a:pPr>
            <a:r>
              <a:rPr lang="en-GB" sz="2400" dirty="0" smtClean="0"/>
              <a:t>MERCHANT OF VENICE 16</a:t>
            </a:r>
          </a:p>
          <a:p>
            <a:pPr marL="0" indent="0" algn="ctr">
              <a:buNone/>
            </a:pPr>
            <a:r>
              <a:rPr lang="en-GB" sz="2400" dirty="0" smtClean="0"/>
              <a:t>MERRY WIVES OF WINDSOR 19</a:t>
            </a:r>
          </a:p>
          <a:p>
            <a:pPr marL="0" indent="0" algn="ctr">
              <a:buNone/>
            </a:pPr>
            <a:r>
              <a:rPr lang="en-GB" sz="2400" dirty="0" smtClean="0"/>
              <a:t>MIDSUMMER NIGHTS DREAM 20</a:t>
            </a:r>
          </a:p>
          <a:p>
            <a:pPr marL="0" indent="0" algn="ctr">
              <a:buNone/>
            </a:pPr>
            <a:r>
              <a:rPr lang="en-GB" sz="2400" dirty="0" smtClean="0"/>
              <a:t>MUCH ADO ABOUT NOTHING 19</a:t>
            </a:r>
            <a:endParaRPr lang="en-GB" sz="2400" dirty="0"/>
          </a:p>
        </p:txBody>
      </p:sp>
    </p:spTree>
    <p:extLst>
      <p:ext uri="{BB962C8B-B14F-4D97-AF65-F5344CB8AC3E}">
        <p14:creationId xmlns:p14="http://schemas.microsoft.com/office/powerpoint/2010/main" val="287620695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sz="quarter"/>
          </p:nvPr>
        </p:nvSpPr>
        <p:spPr>
          <a:xfrm>
            <a:off x="457200" y="274638"/>
            <a:ext cx="8229600" cy="1498178"/>
          </a:xfrm>
        </p:spPr>
        <p:txBody>
          <a:bodyPr/>
          <a:lstStyle/>
          <a:p>
            <a:pPr eaLnBrk="1" hangingPunct="1"/>
            <a:r>
              <a:rPr lang="en-GB" sz="2800" dirty="0" smtClean="0"/>
              <a:t>5) If these 5 composers were placed in order of their year of death, who would be in the middle?</a:t>
            </a:r>
            <a:endParaRPr lang="en-US" sz="2800" dirty="0" smtClean="0"/>
          </a:p>
        </p:txBody>
      </p:sp>
      <p:graphicFrame>
        <p:nvGraphicFramePr>
          <p:cNvPr id="332811" name="Group 11"/>
          <p:cNvGraphicFramePr>
            <a:graphicFrameLocks noGrp="1"/>
          </p:cNvGraphicFramePr>
          <p:nvPr>
            <p:extLst>
              <p:ext uri="{D42A27DB-BD31-4B8C-83A1-F6EECF244321}">
                <p14:modId xmlns:p14="http://schemas.microsoft.com/office/powerpoint/2010/main" val="4007601854"/>
              </p:ext>
            </p:extLst>
          </p:nvPr>
        </p:nvGraphicFramePr>
        <p:xfrm>
          <a:off x="395288" y="2204863"/>
          <a:ext cx="8280400" cy="4103860"/>
        </p:xfrm>
        <a:graphic>
          <a:graphicData uri="http://schemas.openxmlformats.org/drawingml/2006/table">
            <a:tbl>
              <a:tblPr/>
              <a:tblGrid>
                <a:gridCol w="2232496"/>
                <a:gridCol w="6047904"/>
              </a:tblGrid>
              <a:tr h="8207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Bach (Johann Sebastian)</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07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Beethoven (Ludwig Van)</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07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Handel (George Frederic)</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07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Mozart (Wolfgang Amadeus)</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07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Schubert (Franz Peter)</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33092941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sz="quarter"/>
          </p:nvPr>
        </p:nvSpPr>
        <p:spPr>
          <a:xfrm>
            <a:off x="457200" y="274638"/>
            <a:ext cx="8229600" cy="1498178"/>
          </a:xfrm>
        </p:spPr>
        <p:txBody>
          <a:bodyPr/>
          <a:lstStyle/>
          <a:p>
            <a:pPr eaLnBrk="1" hangingPunct="1"/>
            <a:r>
              <a:rPr lang="en-GB" sz="2800" dirty="0" smtClean="0"/>
              <a:t>5) If these 5 composers were placed in order of their year of death, who would be in the middle?</a:t>
            </a:r>
            <a:endParaRPr lang="en-US" sz="2800" dirty="0" smtClean="0"/>
          </a:p>
        </p:txBody>
      </p:sp>
      <p:graphicFrame>
        <p:nvGraphicFramePr>
          <p:cNvPr id="332811" name="Group 11"/>
          <p:cNvGraphicFramePr>
            <a:graphicFrameLocks noGrp="1"/>
          </p:cNvGraphicFramePr>
          <p:nvPr>
            <p:extLst>
              <p:ext uri="{D42A27DB-BD31-4B8C-83A1-F6EECF244321}">
                <p14:modId xmlns:p14="http://schemas.microsoft.com/office/powerpoint/2010/main" val="123897333"/>
              </p:ext>
            </p:extLst>
          </p:nvPr>
        </p:nvGraphicFramePr>
        <p:xfrm>
          <a:off x="395288" y="2204863"/>
          <a:ext cx="8280400" cy="4103860"/>
        </p:xfrm>
        <a:graphic>
          <a:graphicData uri="http://schemas.openxmlformats.org/drawingml/2006/table">
            <a:tbl>
              <a:tblPr/>
              <a:tblGrid>
                <a:gridCol w="2232496"/>
                <a:gridCol w="6047904"/>
              </a:tblGrid>
              <a:tr h="8207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Bach (Johann Sebastian) 1750</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07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Beethoven (Ludwig Van) 1827</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07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Handel (George Frederic) 1759</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07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D</a:t>
                      </a:r>
                      <a:endParaRPr kumimoji="0" lang="en-US" sz="2800" b="0" i="0" u="none" strike="noStrike" cap="none" normalizeH="0" baseline="0" dirty="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Mozart (Wolfgang Amadeus) 1791</a:t>
                      </a:r>
                      <a:endParaRPr kumimoji="0" lang="en-US" sz="2800" b="0"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07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Schubert (Franz Peter) 1828</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88076896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sz="quarter"/>
          </p:nvPr>
        </p:nvSpPr>
        <p:spPr>
          <a:xfrm>
            <a:off x="457200" y="404665"/>
            <a:ext cx="8229600" cy="2376264"/>
          </a:xfrm>
        </p:spPr>
        <p:txBody>
          <a:bodyPr/>
          <a:lstStyle/>
          <a:p>
            <a:pPr eaLnBrk="1" hangingPunct="1"/>
            <a:r>
              <a:rPr lang="en-GB" sz="2800" dirty="0" smtClean="0"/>
              <a:t>4) Whose flag is shown below?</a:t>
            </a:r>
            <a:br>
              <a:rPr lang="en-GB" sz="2800" dirty="0" smtClean="0"/>
            </a:br>
            <a:r>
              <a:rPr lang="en-GB" sz="2800" dirty="0" smtClean="0"/>
              <a:t/>
            </a:r>
            <a:br>
              <a:rPr lang="en-GB" sz="2800" dirty="0" smtClean="0"/>
            </a:br>
            <a:endParaRPr lang="en-US" sz="2800" dirty="0" smtClean="0">
              <a:solidFill>
                <a:srgbClr val="FF0000"/>
              </a:solidFill>
            </a:endParaRPr>
          </a:p>
        </p:txBody>
      </p:sp>
      <p:graphicFrame>
        <p:nvGraphicFramePr>
          <p:cNvPr id="332811" name="Group 11"/>
          <p:cNvGraphicFramePr>
            <a:graphicFrameLocks noGrp="1"/>
          </p:cNvGraphicFramePr>
          <p:nvPr>
            <p:extLst>
              <p:ext uri="{D42A27DB-BD31-4B8C-83A1-F6EECF244321}">
                <p14:modId xmlns:p14="http://schemas.microsoft.com/office/powerpoint/2010/main" val="4025992996"/>
              </p:ext>
            </p:extLst>
          </p:nvPr>
        </p:nvGraphicFramePr>
        <p:xfrm>
          <a:off x="395288" y="3645024"/>
          <a:ext cx="8280400" cy="2633667"/>
        </p:xfrm>
        <a:graphic>
          <a:graphicData uri="http://schemas.openxmlformats.org/drawingml/2006/table">
            <a:tbl>
              <a:tblPr/>
              <a:tblGrid>
                <a:gridCol w="2448520"/>
                <a:gridCol w="5831880"/>
              </a:tblGrid>
              <a:tr h="3021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Indonesia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2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Malaysia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1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Bahrain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02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Liberia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20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Nepal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0921" y="1516850"/>
            <a:ext cx="2784212" cy="1392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727030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sz="quarter"/>
          </p:nvPr>
        </p:nvSpPr>
        <p:spPr>
          <a:xfrm>
            <a:off x="457200" y="404665"/>
            <a:ext cx="8229600" cy="2376264"/>
          </a:xfrm>
        </p:spPr>
        <p:txBody>
          <a:bodyPr/>
          <a:lstStyle/>
          <a:p>
            <a:pPr eaLnBrk="1" hangingPunct="1"/>
            <a:r>
              <a:rPr lang="en-GB" sz="2800" dirty="0" smtClean="0"/>
              <a:t>4) Whose flag is shown below?</a:t>
            </a:r>
            <a:br>
              <a:rPr lang="en-GB" sz="2800" dirty="0" smtClean="0"/>
            </a:br>
            <a:r>
              <a:rPr lang="en-GB" sz="2800" dirty="0" smtClean="0"/>
              <a:t/>
            </a:r>
            <a:br>
              <a:rPr lang="en-GB" sz="2800" dirty="0" smtClean="0"/>
            </a:br>
            <a:endParaRPr lang="en-US" sz="2800" dirty="0" smtClean="0">
              <a:solidFill>
                <a:srgbClr val="FF0000"/>
              </a:solidFill>
            </a:endParaRPr>
          </a:p>
        </p:txBody>
      </p:sp>
      <p:graphicFrame>
        <p:nvGraphicFramePr>
          <p:cNvPr id="332811" name="Group 11"/>
          <p:cNvGraphicFramePr>
            <a:graphicFrameLocks noGrp="1"/>
          </p:cNvGraphicFramePr>
          <p:nvPr>
            <p:extLst>
              <p:ext uri="{D42A27DB-BD31-4B8C-83A1-F6EECF244321}">
                <p14:modId xmlns:p14="http://schemas.microsoft.com/office/powerpoint/2010/main" val="2851892933"/>
              </p:ext>
            </p:extLst>
          </p:nvPr>
        </p:nvGraphicFramePr>
        <p:xfrm>
          <a:off x="395536" y="3151659"/>
          <a:ext cx="8280400" cy="2938222"/>
        </p:xfrm>
        <a:graphic>
          <a:graphicData uri="http://schemas.openxmlformats.org/drawingml/2006/table">
            <a:tbl>
              <a:tblPr/>
              <a:tblGrid>
                <a:gridCol w="2448520"/>
                <a:gridCol w="5831880"/>
              </a:tblGrid>
              <a:tr h="6480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Indonesia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20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B</a:t>
                      </a:r>
                      <a:endParaRPr kumimoji="0" lang="en-US" sz="2800" b="0" i="0" u="none" strike="noStrike" cap="none" normalizeH="0" baseline="0" dirty="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0000"/>
                          </a:solidFill>
                          <a:effectLst/>
                          <a:latin typeface="Arial" charset="0"/>
                          <a:cs typeface="Arial" charset="0"/>
                        </a:rPr>
                        <a:t>Malaysia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396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Bahrain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98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Liberia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20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Nepal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0921" y="1516850"/>
            <a:ext cx="2784212" cy="1392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7210" y="5026040"/>
            <a:ext cx="864095" cy="442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3567" y="3224000"/>
            <a:ext cx="762769" cy="51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7210" y="4365104"/>
            <a:ext cx="849064" cy="511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3039" y="5589240"/>
            <a:ext cx="392435" cy="471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9463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a:t>Question of Sport</a:t>
            </a:r>
            <a:br>
              <a:rPr lang="en-GB" sz="2800" dirty="0"/>
            </a:br>
            <a:r>
              <a:rPr lang="en-GB" sz="2800" dirty="0"/>
              <a:t>Famous Sportswomen</a:t>
            </a:r>
            <a:br>
              <a:rPr lang="en-GB" sz="2800" dirty="0"/>
            </a:br>
            <a:r>
              <a:rPr lang="en-GB" sz="2800" dirty="0"/>
              <a:t>5 pts per woman (Bonus 5 pts for their Nationality)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5682700"/>
              </p:ext>
            </p:extLst>
          </p:nvPr>
        </p:nvGraphicFramePr>
        <p:xfrm>
          <a:off x="457200" y="1600200"/>
          <a:ext cx="8229600" cy="37541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r>
              <a:tr h="370840">
                <a:tc>
                  <a:txBody>
                    <a:bodyPr/>
                    <a:lstStyle/>
                    <a:p>
                      <a:pPr algn="ctr"/>
                      <a:r>
                        <a:rPr lang="en-GB" dirty="0" smtClean="0"/>
                        <a:t>7 </a:t>
                      </a:r>
                      <a:endParaRPr lang="en-GB" dirty="0"/>
                    </a:p>
                  </a:txBody>
                  <a:tcPr/>
                </a:tc>
                <a:tc>
                  <a:txBody>
                    <a:bodyPr/>
                    <a:lstStyle/>
                    <a:p>
                      <a:pPr algn="ctr"/>
                      <a:r>
                        <a:rPr lang="en-GB" dirty="0" smtClean="0"/>
                        <a:t>8 </a:t>
                      </a:r>
                      <a:endParaRPr lang="en-GB" dirty="0"/>
                    </a:p>
                  </a:txBody>
                  <a:tcPr/>
                </a:tc>
              </a:tr>
            </a:tbl>
          </a:graphicData>
        </a:graphic>
      </p:graphicFrame>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060307"/>
            <a:ext cx="377190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772816"/>
            <a:ext cx="2893054" cy="3065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186663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sz="quarter"/>
          </p:nvPr>
        </p:nvSpPr>
        <p:spPr>
          <a:xfrm>
            <a:off x="457200" y="274638"/>
            <a:ext cx="8229600" cy="1498178"/>
          </a:xfrm>
        </p:spPr>
        <p:txBody>
          <a:bodyPr/>
          <a:lstStyle/>
          <a:p>
            <a:pPr eaLnBrk="1" hangingPunct="1"/>
            <a:r>
              <a:rPr lang="en-GB" sz="2800" dirty="0" smtClean="0"/>
              <a:t>3) If these politicians were placed in age order, who would be in the middle?</a:t>
            </a:r>
            <a:endParaRPr lang="en-US" sz="2800" dirty="0" smtClean="0"/>
          </a:p>
        </p:txBody>
      </p:sp>
      <p:graphicFrame>
        <p:nvGraphicFramePr>
          <p:cNvPr id="332811" name="Group 11"/>
          <p:cNvGraphicFramePr>
            <a:graphicFrameLocks noGrp="1"/>
          </p:cNvGraphicFramePr>
          <p:nvPr>
            <p:extLst>
              <p:ext uri="{D42A27DB-BD31-4B8C-83A1-F6EECF244321}">
                <p14:modId xmlns:p14="http://schemas.microsoft.com/office/powerpoint/2010/main" val="938435080"/>
              </p:ext>
            </p:extLst>
          </p:nvPr>
        </p:nvGraphicFramePr>
        <p:xfrm>
          <a:off x="395288" y="1772817"/>
          <a:ext cx="8280400" cy="3052780"/>
        </p:xfrm>
        <a:graphic>
          <a:graphicData uri="http://schemas.openxmlformats.org/drawingml/2006/table">
            <a:tbl>
              <a:tblPr/>
              <a:tblGrid>
                <a:gridCol w="4140200"/>
                <a:gridCol w="4140200"/>
              </a:tblGrid>
              <a:tr h="7200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Theresa May</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0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Nicola Sturgeon</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5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Vince Cable</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5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Jeremy </a:t>
                      </a:r>
                      <a:r>
                        <a:rPr kumimoji="0" lang="en-GB" sz="2800" b="0" i="0" u="none" strike="noStrike" cap="none" normalizeH="0" baseline="0" dirty="0" err="1" smtClean="0">
                          <a:ln>
                            <a:noFill/>
                          </a:ln>
                          <a:solidFill>
                            <a:schemeClr val="tx1"/>
                          </a:solidFill>
                          <a:effectLst/>
                          <a:latin typeface="Arial" charset="0"/>
                          <a:cs typeface="Arial" charset="0"/>
                        </a:rPr>
                        <a:t>Corbyn</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5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Arlene Foster</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54935974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sz="quarter"/>
          </p:nvPr>
        </p:nvSpPr>
        <p:spPr>
          <a:xfrm>
            <a:off x="457200" y="274638"/>
            <a:ext cx="8229600" cy="1498178"/>
          </a:xfrm>
        </p:spPr>
        <p:txBody>
          <a:bodyPr/>
          <a:lstStyle/>
          <a:p>
            <a:pPr eaLnBrk="1" hangingPunct="1"/>
            <a:r>
              <a:rPr lang="en-GB" sz="2800" dirty="0" smtClean="0"/>
              <a:t>3) If these politicians were placed in age order, who would be in the middle?</a:t>
            </a:r>
            <a:endParaRPr lang="en-US" sz="2800" dirty="0" smtClean="0"/>
          </a:p>
        </p:txBody>
      </p:sp>
      <p:graphicFrame>
        <p:nvGraphicFramePr>
          <p:cNvPr id="332811" name="Group 11"/>
          <p:cNvGraphicFramePr>
            <a:graphicFrameLocks noGrp="1"/>
          </p:cNvGraphicFramePr>
          <p:nvPr>
            <p:extLst>
              <p:ext uri="{D42A27DB-BD31-4B8C-83A1-F6EECF244321}">
                <p14:modId xmlns:p14="http://schemas.microsoft.com/office/powerpoint/2010/main" val="2165154681"/>
              </p:ext>
            </p:extLst>
          </p:nvPr>
        </p:nvGraphicFramePr>
        <p:xfrm>
          <a:off x="395288" y="1772817"/>
          <a:ext cx="8280400" cy="3052780"/>
        </p:xfrm>
        <a:graphic>
          <a:graphicData uri="http://schemas.openxmlformats.org/drawingml/2006/table">
            <a:tbl>
              <a:tblPr/>
              <a:tblGrid>
                <a:gridCol w="2952576"/>
                <a:gridCol w="5327824"/>
              </a:tblGrid>
              <a:tr h="7200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A</a:t>
                      </a:r>
                      <a:endParaRPr kumimoji="0" lang="en-US" sz="2800" b="0" i="0" u="none" strike="noStrike" cap="none" normalizeH="0" baseline="0" dirty="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Theresa May (1/10/1956)</a:t>
                      </a:r>
                      <a:endParaRPr kumimoji="0" lang="en-US" sz="2800" b="0"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0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Nicola Sturgeon (19/7/1970)</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5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Vince Cable (9/5/1943</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5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Jeremy </a:t>
                      </a:r>
                      <a:r>
                        <a:rPr kumimoji="0" lang="en-GB" sz="2800" b="0" i="0" u="none" strike="noStrike" cap="none" normalizeH="0" baseline="0" dirty="0" err="1" smtClean="0">
                          <a:ln>
                            <a:noFill/>
                          </a:ln>
                          <a:solidFill>
                            <a:schemeClr val="tx1"/>
                          </a:solidFill>
                          <a:effectLst/>
                          <a:latin typeface="Arial" charset="0"/>
                          <a:cs typeface="Arial" charset="0"/>
                        </a:rPr>
                        <a:t>Corbyn</a:t>
                      </a:r>
                      <a:r>
                        <a:rPr kumimoji="0" lang="en-GB" sz="2800" b="0" i="0" u="none" strike="noStrike" cap="none" normalizeH="0" baseline="0" dirty="0" smtClean="0">
                          <a:ln>
                            <a:noFill/>
                          </a:ln>
                          <a:solidFill>
                            <a:schemeClr val="tx1"/>
                          </a:solidFill>
                          <a:effectLst/>
                          <a:latin typeface="Arial" charset="0"/>
                          <a:cs typeface="Arial" charset="0"/>
                        </a:rPr>
                        <a:t> (26/5/1949)</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5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Arlene Foster (3/7/1970)</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2765014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sz="quarter"/>
          </p:nvPr>
        </p:nvSpPr>
        <p:spPr>
          <a:xfrm>
            <a:off x="457200" y="274638"/>
            <a:ext cx="8229600" cy="1498178"/>
          </a:xfrm>
        </p:spPr>
        <p:txBody>
          <a:bodyPr/>
          <a:lstStyle/>
          <a:p>
            <a:pPr eaLnBrk="1" hangingPunct="1"/>
            <a:r>
              <a:rPr lang="en-GB" sz="2800" dirty="0"/>
              <a:t>2</a:t>
            </a:r>
            <a:r>
              <a:rPr lang="en-GB" sz="2800" dirty="0" smtClean="0"/>
              <a:t>) What was the first name of ‘Captain Birdseye’?</a:t>
            </a:r>
            <a:endParaRPr lang="en-US" sz="2800" dirty="0" smtClean="0"/>
          </a:p>
        </p:txBody>
      </p:sp>
      <p:graphicFrame>
        <p:nvGraphicFramePr>
          <p:cNvPr id="332811" name="Group 11"/>
          <p:cNvGraphicFramePr>
            <a:graphicFrameLocks noGrp="1"/>
          </p:cNvGraphicFramePr>
          <p:nvPr>
            <p:extLst>
              <p:ext uri="{D42A27DB-BD31-4B8C-83A1-F6EECF244321}">
                <p14:modId xmlns:p14="http://schemas.microsoft.com/office/powerpoint/2010/main" val="1897856592"/>
              </p:ext>
            </p:extLst>
          </p:nvPr>
        </p:nvGraphicFramePr>
        <p:xfrm>
          <a:off x="395288" y="3140968"/>
          <a:ext cx="8280400" cy="2850861"/>
        </p:xfrm>
        <a:graphic>
          <a:graphicData uri="http://schemas.openxmlformats.org/drawingml/2006/table">
            <a:tbl>
              <a:tblPr/>
              <a:tblGrid>
                <a:gridCol w="4140200"/>
                <a:gridCol w="4140200"/>
              </a:tblGrid>
              <a:tr h="1273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Bill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0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Bertram</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5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Claude</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5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Clarence</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5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Charlie</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5062" y="1412776"/>
            <a:ext cx="2592288" cy="1493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532442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sz="quarter"/>
          </p:nvPr>
        </p:nvSpPr>
        <p:spPr>
          <a:xfrm>
            <a:off x="457200" y="274638"/>
            <a:ext cx="8229600" cy="1498178"/>
          </a:xfrm>
        </p:spPr>
        <p:txBody>
          <a:bodyPr/>
          <a:lstStyle/>
          <a:p>
            <a:pPr eaLnBrk="1" hangingPunct="1"/>
            <a:r>
              <a:rPr lang="en-GB" sz="2800" dirty="0"/>
              <a:t>2</a:t>
            </a:r>
            <a:r>
              <a:rPr lang="en-GB" sz="2800" dirty="0" smtClean="0"/>
              <a:t>) What was the first name of ‘Captain Birdseye’?</a:t>
            </a:r>
            <a:endParaRPr lang="en-US" sz="2800" dirty="0" smtClean="0"/>
          </a:p>
        </p:txBody>
      </p:sp>
      <p:graphicFrame>
        <p:nvGraphicFramePr>
          <p:cNvPr id="332811" name="Group 11"/>
          <p:cNvGraphicFramePr>
            <a:graphicFrameLocks noGrp="1"/>
          </p:cNvGraphicFramePr>
          <p:nvPr>
            <p:extLst>
              <p:ext uri="{D42A27DB-BD31-4B8C-83A1-F6EECF244321}">
                <p14:modId xmlns:p14="http://schemas.microsoft.com/office/powerpoint/2010/main" val="3234672730"/>
              </p:ext>
            </p:extLst>
          </p:nvPr>
        </p:nvGraphicFramePr>
        <p:xfrm>
          <a:off x="395288" y="3140968"/>
          <a:ext cx="8280400" cy="2850861"/>
        </p:xfrm>
        <a:graphic>
          <a:graphicData uri="http://schemas.openxmlformats.org/drawingml/2006/table">
            <a:tbl>
              <a:tblPr/>
              <a:tblGrid>
                <a:gridCol w="4140200"/>
                <a:gridCol w="4140200"/>
              </a:tblGrid>
              <a:tr h="1273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Bill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0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Bertram</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5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Claude</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5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D</a:t>
                      </a:r>
                      <a:endParaRPr kumimoji="0" lang="en-US" sz="2800" b="0" i="0" u="none" strike="noStrike" cap="none" normalizeH="0" baseline="0" dirty="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Clarence</a:t>
                      </a:r>
                      <a:endParaRPr kumimoji="0" lang="en-US" sz="2800" b="0" i="0" u="none" strike="noStrike" cap="none" normalizeH="0" baseline="0" dirty="0" smtClean="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5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Charlie</a:t>
                      </a: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5062" y="1412776"/>
            <a:ext cx="2592288" cy="1493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83893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457200" y="274638"/>
            <a:ext cx="8229600" cy="2867025"/>
          </a:xfrm>
        </p:spPr>
        <p:txBody>
          <a:bodyPr/>
          <a:lstStyle/>
          <a:p>
            <a:pPr eaLnBrk="1" hangingPunct="1"/>
            <a:r>
              <a:rPr lang="en-GB" sz="2400" dirty="0" smtClean="0"/>
              <a:t>1) How many </a:t>
            </a:r>
            <a:r>
              <a:rPr lang="en-GB" sz="2400" dirty="0" smtClean="0">
                <a:solidFill>
                  <a:srgbClr val="FF0000"/>
                </a:solidFill>
              </a:rPr>
              <a:t>different</a:t>
            </a:r>
            <a:r>
              <a:rPr lang="en-GB" sz="2400" dirty="0" smtClean="0"/>
              <a:t> consonants are there in the first verse of the National Anthem?</a:t>
            </a:r>
            <a:br>
              <a:rPr lang="en-GB" sz="2400" dirty="0" smtClean="0"/>
            </a:br>
            <a:r>
              <a:rPr lang="en-GB" sz="2400" dirty="0" smtClean="0"/>
              <a:t/>
            </a:r>
            <a:br>
              <a:rPr lang="en-GB" sz="2400" dirty="0" smtClean="0"/>
            </a:br>
            <a:endParaRPr lang="en-GB" sz="2400" dirty="0" smtClean="0"/>
          </a:p>
        </p:txBody>
      </p:sp>
      <p:graphicFrame>
        <p:nvGraphicFramePr>
          <p:cNvPr id="357379" name="Group 3"/>
          <p:cNvGraphicFramePr>
            <a:graphicFrameLocks noGrp="1"/>
          </p:cNvGraphicFramePr>
          <p:nvPr>
            <p:ph idx="1"/>
            <p:extLst>
              <p:ext uri="{D42A27DB-BD31-4B8C-83A1-F6EECF244321}">
                <p14:modId xmlns:p14="http://schemas.microsoft.com/office/powerpoint/2010/main" val="2378478123"/>
              </p:ext>
            </p:extLst>
          </p:nvPr>
        </p:nvGraphicFramePr>
        <p:xfrm>
          <a:off x="457200" y="2204864"/>
          <a:ext cx="8229600" cy="3921300"/>
        </p:xfrm>
        <a:graphic>
          <a:graphicData uri="http://schemas.openxmlformats.org/drawingml/2006/table">
            <a:tbl>
              <a:tblPr/>
              <a:tblGrid>
                <a:gridCol w="2170113"/>
                <a:gridCol w="6059487"/>
              </a:tblGrid>
              <a:tr h="7847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24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70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24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47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None of these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2344467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7378"/>
                                        </p:tgtEl>
                                        <p:attrNameLst>
                                          <p:attrName>style.visibility</p:attrName>
                                        </p:attrNameLst>
                                      </p:cBhvr>
                                      <p:to>
                                        <p:strVal val="visible"/>
                                      </p:to>
                                    </p:set>
                                    <p:animEffect transition="in" filter="fade">
                                      <p:cBhvr>
                                        <p:cTn id="7" dur="2000"/>
                                        <p:tgtEl>
                                          <p:spTgt spid="357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8" grpId="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457200" y="404664"/>
            <a:ext cx="8229600" cy="1152127"/>
          </a:xfrm>
        </p:spPr>
        <p:txBody>
          <a:bodyPr/>
          <a:lstStyle/>
          <a:p>
            <a:pPr eaLnBrk="1" hangingPunct="1"/>
            <a:r>
              <a:rPr lang="en-GB" sz="2400" dirty="0" smtClean="0"/>
              <a:t>1) How many different consonants are there in the first verse of the National Anthem?</a:t>
            </a:r>
            <a:br>
              <a:rPr lang="en-GB" sz="2400" dirty="0" smtClean="0"/>
            </a:br>
            <a:r>
              <a:rPr lang="en-GB" sz="2400" dirty="0" smtClean="0"/>
              <a:t/>
            </a:r>
            <a:br>
              <a:rPr lang="en-GB" sz="2400" dirty="0" smtClean="0"/>
            </a:br>
            <a:endParaRPr lang="en-GB" sz="2400" dirty="0" smtClean="0"/>
          </a:p>
        </p:txBody>
      </p:sp>
      <p:graphicFrame>
        <p:nvGraphicFramePr>
          <p:cNvPr id="357379" name="Group 3"/>
          <p:cNvGraphicFramePr>
            <a:graphicFrameLocks noGrp="1"/>
          </p:cNvGraphicFramePr>
          <p:nvPr>
            <p:ph idx="1"/>
            <p:extLst>
              <p:ext uri="{D42A27DB-BD31-4B8C-83A1-F6EECF244321}">
                <p14:modId xmlns:p14="http://schemas.microsoft.com/office/powerpoint/2010/main" val="3789892136"/>
              </p:ext>
            </p:extLst>
          </p:nvPr>
        </p:nvGraphicFramePr>
        <p:xfrm>
          <a:off x="457200" y="3535364"/>
          <a:ext cx="8229600" cy="2590800"/>
        </p:xfrm>
        <a:graphic>
          <a:graphicData uri="http://schemas.openxmlformats.org/drawingml/2006/table">
            <a:tbl>
              <a:tblPr/>
              <a:tblGrid>
                <a:gridCol w="2170113"/>
                <a:gridCol w="6059487"/>
              </a:tblGrid>
              <a:tr h="4962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2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rgbClr val="FF0000"/>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2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2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2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cs typeface="Arial" charset="0"/>
                        </a:rPr>
                        <a:t>None of these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Rectangle 2"/>
          <p:cNvSpPr/>
          <p:nvPr/>
        </p:nvSpPr>
        <p:spPr>
          <a:xfrm>
            <a:off x="2286000" y="1196752"/>
            <a:ext cx="5166320" cy="2031325"/>
          </a:xfrm>
          <a:prstGeom prst="rect">
            <a:avLst/>
          </a:prstGeom>
        </p:spPr>
        <p:txBody>
          <a:bodyPr wrap="square">
            <a:spAutoFit/>
          </a:bodyPr>
          <a:lstStyle/>
          <a:p>
            <a:r>
              <a:rPr lang="en-GB" i="1" dirty="0">
                <a:solidFill>
                  <a:srgbClr val="FF0000"/>
                </a:solidFill>
              </a:rPr>
              <a:t>G</a:t>
            </a:r>
            <a:r>
              <a:rPr lang="en-GB" i="1" dirty="0"/>
              <a:t>o</a:t>
            </a:r>
            <a:r>
              <a:rPr lang="en-GB" i="1" dirty="0">
                <a:solidFill>
                  <a:srgbClr val="FF0000"/>
                </a:solidFill>
              </a:rPr>
              <a:t>d</a:t>
            </a:r>
            <a:r>
              <a:rPr lang="en-GB" i="1" dirty="0"/>
              <a:t> </a:t>
            </a:r>
            <a:r>
              <a:rPr lang="en-GB" i="1" dirty="0">
                <a:solidFill>
                  <a:srgbClr val="FF0000"/>
                </a:solidFill>
              </a:rPr>
              <a:t>s</a:t>
            </a:r>
            <a:r>
              <a:rPr lang="en-GB" i="1" dirty="0"/>
              <a:t>a</a:t>
            </a:r>
            <a:r>
              <a:rPr lang="en-GB" i="1" dirty="0">
                <a:solidFill>
                  <a:srgbClr val="FF0000"/>
                </a:solidFill>
              </a:rPr>
              <a:t>v</a:t>
            </a:r>
            <a:r>
              <a:rPr lang="en-GB" i="1" dirty="0"/>
              <a:t>e ou</a:t>
            </a:r>
            <a:r>
              <a:rPr lang="en-GB" i="1" dirty="0">
                <a:solidFill>
                  <a:srgbClr val="FF0000"/>
                </a:solidFill>
              </a:rPr>
              <a:t>r</a:t>
            </a:r>
            <a:r>
              <a:rPr lang="en-GB" i="1" dirty="0"/>
              <a:t> gra</a:t>
            </a:r>
            <a:r>
              <a:rPr lang="en-GB" i="1" dirty="0">
                <a:solidFill>
                  <a:srgbClr val="FF0000"/>
                </a:solidFill>
              </a:rPr>
              <a:t>c</a:t>
            </a:r>
            <a:r>
              <a:rPr lang="en-GB" i="1" dirty="0"/>
              <a:t>ious </a:t>
            </a:r>
            <a:r>
              <a:rPr lang="en-GB" i="1" dirty="0">
                <a:solidFill>
                  <a:srgbClr val="FF0000"/>
                </a:solidFill>
              </a:rPr>
              <a:t>Q</a:t>
            </a:r>
            <a:r>
              <a:rPr lang="en-GB" i="1" dirty="0"/>
              <a:t>uee</a:t>
            </a:r>
            <a:r>
              <a:rPr lang="en-GB" i="1" dirty="0">
                <a:solidFill>
                  <a:srgbClr val="FF0000"/>
                </a:solidFill>
              </a:rPr>
              <a:t>n</a:t>
            </a:r>
            <a:r>
              <a:rPr lang="en-GB" i="1" dirty="0"/>
              <a:t>, </a:t>
            </a:r>
            <a:br>
              <a:rPr lang="en-GB" i="1" dirty="0"/>
            </a:br>
            <a:r>
              <a:rPr lang="en-GB" i="1" dirty="0">
                <a:solidFill>
                  <a:srgbClr val="FF0000"/>
                </a:solidFill>
              </a:rPr>
              <a:t>L</a:t>
            </a:r>
            <a:r>
              <a:rPr lang="en-GB" i="1" dirty="0"/>
              <a:t>ong live our no</a:t>
            </a:r>
            <a:r>
              <a:rPr lang="en-GB" i="1" dirty="0">
                <a:solidFill>
                  <a:srgbClr val="FF0000"/>
                </a:solidFill>
              </a:rPr>
              <a:t>b</a:t>
            </a:r>
            <a:r>
              <a:rPr lang="en-GB" i="1" dirty="0"/>
              <a:t>le Queen, </a:t>
            </a:r>
            <a:br>
              <a:rPr lang="en-GB" i="1" dirty="0"/>
            </a:br>
            <a:r>
              <a:rPr lang="en-GB" i="1" dirty="0"/>
              <a:t>God save </a:t>
            </a:r>
            <a:r>
              <a:rPr lang="en-GB" i="1" dirty="0">
                <a:solidFill>
                  <a:srgbClr val="FF0000"/>
                </a:solidFill>
              </a:rPr>
              <a:t>th</a:t>
            </a:r>
            <a:r>
              <a:rPr lang="en-GB" i="1" dirty="0"/>
              <a:t>e Queen! </a:t>
            </a:r>
            <a:br>
              <a:rPr lang="en-GB" i="1" dirty="0"/>
            </a:br>
            <a:r>
              <a:rPr lang="en-GB" i="1" dirty="0"/>
              <a:t>Send her victorious, </a:t>
            </a:r>
            <a:br>
              <a:rPr lang="en-GB" i="1" dirty="0"/>
            </a:br>
            <a:r>
              <a:rPr lang="en-GB" i="1" dirty="0"/>
              <a:t>Ha</a:t>
            </a:r>
            <a:r>
              <a:rPr lang="en-GB" i="1" dirty="0">
                <a:solidFill>
                  <a:srgbClr val="FF0000"/>
                </a:solidFill>
              </a:rPr>
              <a:t>p</a:t>
            </a:r>
            <a:r>
              <a:rPr lang="en-GB" i="1" dirty="0"/>
              <a:t>p</a:t>
            </a:r>
            <a:r>
              <a:rPr lang="en-GB" i="1" dirty="0">
                <a:solidFill>
                  <a:srgbClr val="FF0000"/>
                </a:solidFill>
              </a:rPr>
              <a:t>y</a:t>
            </a:r>
            <a:r>
              <a:rPr lang="en-GB" i="1" dirty="0"/>
              <a:t> and glorious, </a:t>
            </a:r>
            <a:br>
              <a:rPr lang="en-GB" i="1" dirty="0"/>
            </a:br>
            <a:r>
              <a:rPr lang="en-GB" i="1" dirty="0"/>
              <a:t>Long to reign over us, </a:t>
            </a:r>
            <a:br>
              <a:rPr lang="en-GB" i="1" dirty="0"/>
            </a:br>
            <a:r>
              <a:rPr lang="en-GB" i="1" dirty="0"/>
              <a:t>God save the Queen!</a:t>
            </a:r>
            <a:endParaRPr lang="en-GB" dirty="0"/>
          </a:p>
        </p:txBody>
      </p:sp>
    </p:spTree>
    <p:extLst>
      <p:ext uri="{BB962C8B-B14F-4D97-AF65-F5344CB8AC3E}">
        <p14:creationId xmlns:p14="http://schemas.microsoft.com/office/powerpoint/2010/main" val="13156771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7378"/>
                                        </p:tgtEl>
                                        <p:attrNameLst>
                                          <p:attrName>style.visibility</p:attrName>
                                        </p:attrNameLst>
                                      </p:cBhvr>
                                      <p:to>
                                        <p:strVal val="visible"/>
                                      </p:to>
                                    </p:set>
                                    <p:animEffect transition="in" filter="fade">
                                      <p:cBhvr>
                                        <p:cTn id="7" dur="2000"/>
                                        <p:tgtEl>
                                          <p:spTgt spid="357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8"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And finally!!</a:t>
            </a:r>
            <a:endParaRPr lang="en-GB" dirty="0"/>
          </a:p>
        </p:txBody>
      </p:sp>
      <p:sp>
        <p:nvSpPr>
          <p:cNvPr id="4" name="TextBox 3"/>
          <p:cNvSpPr txBox="1"/>
          <p:nvPr/>
        </p:nvSpPr>
        <p:spPr>
          <a:xfrm>
            <a:off x="755577" y="2132856"/>
            <a:ext cx="7920880" cy="1569660"/>
          </a:xfrm>
          <a:prstGeom prst="rect">
            <a:avLst/>
          </a:prstGeom>
          <a:noFill/>
        </p:spPr>
        <p:txBody>
          <a:bodyPr wrap="square" rtlCol="0">
            <a:spAutoFit/>
          </a:bodyPr>
          <a:lstStyle/>
          <a:p>
            <a:pPr algn="ctr"/>
            <a:r>
              <a:rPr lang="en-GB" sz="3200" dirty="0" smtClean="0">
                <a:solidFill>
                  <a:srgbClr val="000000"/>
                </a:solidFill>
              </a:rPr>
              <a:t>Did you meet the challenging target of 20,000 points?</a:t>
            </a:r>
          </a:p>
          <a:p>
            <a:pPr algn="ctr"/>
            <a:endParaRPr lang="en-GB" sz="3200" dirty="0">
              <a:solidFill>
                <a:srgbClr val="000000"/>
              </a:solidFill>
            </a:endParaRPr>
          </a:p>
        </p:txBody>
      </p:sp>
    </p:spTree>
    <p:extLst>
      <p:ext uri="{BB962C8B-B14F-4D97-AF65-F5344CB8AC3E}">
        <p14:creationId xmlns:p14="http://schemas.microsoft.com/office/powerpoint/2010/main" val="14035479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That’s all folks!</a:t>
            </a:r>
            <a:endParaRPr lang="en-GB" dirty="0"/>
          </a:p>
        </p:txBody>
      </p:sp>
      <p:sp>
        <p:nvSpPr>
          <p:cNvPr id="4" name="TextBox 3"/>
          <p:cNvSpPr txBox="1"/>
          <p:nvPr/>
        </p:nvSpPr>
        <p:spPr>
          <a:xfrm>
            <a:off x="1835696" y="2420888"/>
            <a:ext cx="5904656" cy="2554545"/>
          </a:xfrm>
          <a:prstGeom prst="rect">
            <a:avLst/>
          </a:prstGeom>
          <a:noFill/>
        </p:spPr>
        <p:txBody>
          <a:bodyPr wrap="square" rtlCol="0">
            <a:spAutoFit/>
          </a:bodyPr>
          <a:lstStyle/>
          <a:p>
            <a:pPr algn="ctr"/>
            <a:r>
              <a:rPr lang="en-GB" sz="3200" dirty="0" smtClean="0"/>
              <a:t>The quiz is now online at </a:t>
            </a:r>
          </a:p>
          <a:p>
            <a:pPr algn="ctr"/>
            <a:endParaRPr lang="en-GB" sz="3200" dirty="0" smtClean="0"/>
          </a:p>
          <a:p>
            <a:pPr algn="ctr"/>
            <a:r>
              <a:rPr lang="en-GB" sz="3200" dirty="0" smtClean="0">
                <a:hlinkClick r:id="rId2"/>
              </a:rPr>
              <a:t>www.greyhoundderby.com</a:t>
            </a:r>
            <a:endParaRPr lang="en-GB" sz="3200" dirty="0" smtClean="0"/>
          </a:p>
          <a:p>
            <a:pPr algn="ctr"/>
            <a:endParaRPr lang="en-GB" sz="3200" dirty="0"/>
          </a:p>
          <a:p>
            <a:pPr algn="ctr"/>
            <a:r>
              <a:rPr lang="en-GB" sz="3200" dirty="0" smtClean="0"/>
              <a:t>Scroll down to QUIZ 13</a:t>
            </a:r>
            <a:endParaRPr lang="en-GB" sz="3200" dirty="0"/>
          </a:p>
        </p:txBody>
      </p:sp>
    </p:spTree>
    <p:extLst>
      <p:ext uri="{BB962C8B-B14F-4D97-AF65-F5344CB8AC3E}">
        <p14:creationId xmlns:p14="http://schemas.microsoft.com/office/powerpoint/2010/main" val="3425823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a:t>Question of Sport</a:t>
            </a:r>
            <a:br>
              <a:rPr lang="en-GB" sz="2800" dirty="0"/>
            </a:br>
            <a:r>
              <a:rPr lang="en-GB" sz="2800" dirty="0"/>
              <a:t>Famous Sportswomen</a:t>
            </a:r>
            <a:br>
              <a:rPr lang="en-GB" sz="2800" dirty="0"/>
            </a:br>
            <a:r>
              <a:rPr lang="en-GB" sz="2800" dirty="0"/>
              <a:t>5 pts per woman (Bonus 5 pts for their Nationality)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56483890"/>
              </p:ext>
            </p:extLst>
          </p:nvPr>
        </p:nvGraphicFramePr>
        <p:xfrm>
          <a:off x="457200" y="1600200"/>
          <a:ext cx="8229600" cy="37541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a:p>
                  </a:txBody>
                  <a:tcPr/>
                </a:tc>
                <a:tc>
                  <a:txBody>
                    <a:bodyPr/>
                    <a:lstStyle/>
                    <a:p>
                      <a:pPr algn="ctr"/>
                      <a:endParaRPr lang="en-GB" dirty="0"/>
                    </a:p>
                  </a:txBody>
                  <a:tcPr/>
                </a:tc>
              </a:tr>
              <a:tr h="370840">
                <a:tc>
                  <a:txBody>
                    <a:bodyPr/>
                    <a:lstStyle/>
                    <a:p>
                      <a:pPr algn="ctr"/>
                      <a:r>
                        <a:rPr lang="en-GB" dirty="0" smtClean="0"/>
                        <a:t>9 </a:t>
                      </a:r>
                      <a:endParaRPr lang="en-GB" dirty="0"/>
                    </a:p>
                  </a:txBody>
                  <a:tcPr/>
                </a:tc>
                <a:tc>
                  <a:txBody>
                    <a:bodyPr/>
                    <a:lstStyle/>
                    <a:p>
                      <a:pPr algn="ctr"/>
                      <a:r>
                        <a:rPr lang="en-GB" dirty="0" smtClean="0"/>
                        <a:t>10 </a:t>
                      </a:r>
                      <a:endParaRPr lang="en-GB" dirty="0"/>
                    </a:p>
                  </a:txBody>
                  <a:tcPr/>
                </a:tc>
              </a:tr>
            </a:tbl>
          </a:graphicData>
        </a:graphic>
      </p:graphicFrame>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772816"/>
            <a:ext cx="2304257" cy="3114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1" y="1737708"/>
            <a:ext cx="3888432" cy="3149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18666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3504</TotalTime>
  <Words>1886</Words>
  <Application>Microsoft Office PowerPoint</Application>
  <PresentationFormat>On-screen Show (4:3)</PresentationFormat>
  <Paragraphs>869</Paragraphs>
  <Slides>87</Slides>
  <Notes>0</Notes>
  <HiddenSlides>0</HiddenSlides>
  <MMClips>0</MMClips>
  <ScaleCrop>false</ScaleCrop>
  <HeadingPairs>
    <vt:vector size="4" baseType="variant">
      <vt:variant>
        <vt:lpstr>Theme</vt:lpstr>
      </vt:variant>
      <vt:variant>
        <vt:i4>5</vt:i4>
      </vt:variant>
      <vt:variant>
        <vt:lpstr>Slide Titles</vt:lpstr>
      </vt:variant>
      <vt:variant>
        <vt:i4>87</vt:i4>
      </vt:variant>
    </vt:vector>
  </HeadingPairs>
  <TitlesOfParts>
    <vt:vector size="92" baseType="lpstr">
      <vt:lpstr>Office Theme</vt:lpstr>
      <vt:lpstr>1_Default Design</vt:lpstr>
      <vt:lpstr>4_Default Design</vt:lpstr>
      <vt:lpstr>6_Default Design</vt:lpstr>
      <vt:lpstr>Default Design</vt:lpstr>
      <vt:lpstr>Welcome to the Chilton Church Quiz</vt:lpstr>
      <vt:lpstr>Your Challenge</vt:lpstr>
      <vt:lpstr>Celebrating TV Quiz Shows </vt:lpstr>
      <vt:lpstr>A Question of Sport 2nd December 1968 – present day</vt:lpstr>
      <vt:lpstr>Question of Sport Name the Famous Sportswomen 5 pts per woman (Bonus 5 pts for their Nationality) Your target in this round is 150 pts</vt:lpstr>
      <vt:lpstr>Question of Sport Famous Sportswomen 5 pts per woman (Bonus 5 pts for their Nationality)</vt:lpstr>
      <vt:lpstr>Question of Sport Famous Sportswomen 5 pts per woman (Bonus 5 pts for their Nationality)</vt:lpstr>
      <vt:lpstr>Question of Sport Famous Sportswomen 5 pts per woman (Bonus 5 pts for their Nationality)</vt:lpstr>
      <vt:lpstr>Question of Sport Famous Sportswomen 5 pts per woman (Bonus 5 pts for their Nationality)</vt:lpstr>
      <vt:lpstr>Question of Sport Famous Sportswomen 5 pts per woman (Bonus 5 pts for their Nationality)</vt:lpstr>
      <vt:lpstr>Question of Sport Famous Sportswomen 5 pts per woman (Bonus 5 pts for their Nationality)</vt:lpstr>
      <vt:lpstr>Question of Sport Famous Sportswomen 5 pts per woman (Bonus 5 pts for their Nationality)</vt:lpstr>
      <vt:lpstr>Question of Sport Famous Sportswomen 5 pts per woman (Bonus 5 pts for their Nationality)</vt:lpstr>
      <vt:lpstr>Question of Sport Famous Sportswomen 5 pts per woman (Bonus 5 pts for their Nationality)</vt:lpstr>
      <vt:lpstr>5 pts per competitor (Bonus 5 pts per Nationality)</vt:lpstr>
      <vt:lpstr>Your target</vt:lpstr>
      <vt:lpstr>Only Connect 15th September 2008 – present</vt:lpstr>
      <vt:lpstr>The Wild Wall You are given a wall containing 6 animals, 6 life spans, 6 masses, 6 speeds and 6 gestation periods. Your task is to match each animal with their life spans, mass, speed and gestation period. </vt:lpstr>
      <vt:lpstr>The Wild Wall Scoring system</vt:lpstr>
      <vt:lpstr>The Wild Wall </vt:lpstr>
      <vt:lpstr>The Wild Wall</vt:lpstr>
      <vt:lpstr>The Wild Wall (All jungled up) </vt:lpstr>
      <vt:lpstr>The Wild Wall (Completed wall unjungled) </vt:lpstr>
      <vt:lpstr>Your target</vt:lpstr>
      <vt:lpstr>University Challenge 1962-1987 &amp; 1994- present</vt:lpstr>
      <vt:lpstr>University Challenge Football teams with unique second names e.g. If the question was Manchester you would leave it blank, because neither City nor United are unique 30 pts per correct answer, but lose 30 pts for each incorrect answer</vt:lpstr>
      <vt:lpstr>Your target</vt:lpstr>
      <vt:lpstr> 30 pts per correct answer, but lose 30 pts for each incorrect answer</vt:lpstr>
      <vt:lpstr>Your target</vt:lpstr>
      <vt:lpstr>Sale of the Century 1972 – 1983</vt:lpstr>
      <vt:lpstr>Sale of the Century </vt:lpstr>
      <vt:lpstr>ARGOS</vt:lpstr>
      <vt:lpstr> Sale of the century Get the perfect shave in the morning </vt:lpstr>
      <vt:lpstr>Beard trimmer/hair clippers</vt:lpstr>
      <vt:lpstr>Sale of the Century</vt:lpstr>
      <vt:lpstr>Juicer</vt:lpstr>
      <vt:lpstr>Sale of the Century </vt:lpstr>
      <vt:lpstr>Fitbit</vt:lpstr>
      <vt:lpstr>Sale of the Century</vt:lpstr>
      <vt:lpstr>Cordless vacuum</vt:lpstr>
      <vt:lpstr>Your target</vt:lpstr>
      <vt:lpstr>Half way through the show</vt:lpstr>
      <vt:lpstr>Double Your Money 1955 – 1968</vt:lpstr>
      <vt:lpstr>Double Your Money Win from 20pts to 2,560 pts </vt:lpstr>
      <vt:lpstr>For 20 points</vt:lpstr>
      <vt:lpstr>The Beatles</vt:lpstr>
      <vt:lpstr>For 40 points</vt:lpstr>
      <vt:lpstr>ABBA</vt:lpstr>
      <vt:lpstr>For 80 points</vt:lpstr>
      <vt:lpstr>Spice Girls </vt:lpstr>
      <vt:lpstr>For 160 points</vt:lpstr>
      <vt:lpstr>The Rolling Stones</vt:lpstr>
      <vt:lpstr>For 320 points</vt:lpstr>
      <vt:lpstr>Oasis</vt:lpstr>
      <vt:lpstr>For 640 points</vt:lpstr>
      <vt:lpstr>One Direction</vt:lpstr>
      <vt:lpstr>For 1,280 points</vt:lpstr>
      <vt:lpstr>Jackson 5</vt:lpstr>
      <vt:lpstr>For 2,560 points</vt:lpstr>
      <vt:lpstr>The Beach Boys</vt:lpstr>
      <vt:lpstr>Your target</vt:lpstr>
      <vt:lpstr>Who Dares Wins 17th November 2007 - present</vt:lpstr>
      <vt:lpstr>Who Dares Wins </vt:lpstr>
      <vt:lpstr>Who Dares Wins</vt:lpstr>
      <vt:lpstr>Who Dares Wins</vt:lpstr>
      <vt:lpstr>Who Dares Wins</vt:lpstr>
      <vt:lpstr>Your target</vt:lpstr>
      <vt:lpstr>Pointless 24th August 2009 – present </vt:lpstr>
      <vt:lpstr>Word Round</vt:lpstr>
      <vt:lpstr>The Points Board</vt:lpstr>
      <vt:lpstr>Winner Takes All 1975 – 1988 You are asked a question and given 5 possible answers. You choose and answer and can gamble up to half of your current points on the answer. If correct you gain those points. If incorrect you lose them. </vt:lpstr>
      <vt:lpstr>7) Who is the Greek God of love and fertility?</vt:lpstr>
      <vt:lpstr>7) Who is the Greek God of love and fertility?</vt:lpstr>
      <vt:lpstr>6) What is the TOTAL number of letters in the titles of these Shakespeare plays?</vt:lpstr>
      <vt:lpstr>6) What is the TOTAL number of letters in the titles of these Shakespeare plays?</vt:lpstr>
      <vt:lpstr>5) If these 5 composers were placed in order of their year of death, who would be in the middle?</vt:lpstr>
      <vt:lpstr>5) If these 5 composers were placed in order of their year of death, who would be in the middle?</vt:lpstr>
      <vt:lpstr>4) Whose flag is shown below?  </vt:lpstr>
      <vt:lpstr>4) Whose flag is shown below?  </vt:lpstr>
      <vt:lpstr>3) If these politicians were placed in age order, who would be in the middle?</vt:lpstr>
      <vt:lpstr>3) If these politicians were placed in age order, who would be in the middle?</vt:lpstr>
      <vt:lpstr>2) What was the first name of ‘Captain Birdseye’?</vt:lpstr>
      <vt:lpstr>2) What was the first name of ‘Captain Birdseye’?</vt:lpstr>
      <vt:lpstr>1) How many different consonants are there in the first verse of the National Anthem?  </vt:lpstr>
      <vt:lpstr>1) How many different consonants are there in the first verse of the National Anthem?  </vt:lpstr>
      <vt:lpstr>And finally!!</vt:lpstr>
      <vt:lpstr>That’s all folks!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john</cp:lastModifiedBy>
  <cp:revision>290</cp:revision>
  <dcterms:created xsi:type="dcterms:W3CDTF">2011-03-11T09:41:43Z</dcterms:created>
  <dcterms:modified xsi:type="dcterms:W3CDTF">2019-04-27T17:38:16Z</dcterms:modified>
</cp:coreProperties>
</file>